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8"/>
  </p:notesMasterIdLst>
  <p:handoutMasterIdLst>
    <p:handoutMasterId r:id="rId29"/>
  </p:handoutMasterIdLst>
  <p:sldIdLst>
    <p:sldId id="256" r:id="rId2"/>
    <p:sldId id="257" r:id="rId3"/>
    <p:sldId id="268" r:id="rId4"/>
    <p:sldId id="269" r:id="rId5"/>
    <p:sldId id="270" r:id="rId6"/>
    <p:sldId id="271" r:id="rId7"/>
    <p:sldId id="272" r:id="rId8"/>
    <p:sldId id="286" r:id="rId9"/>
    <p:sldId id="273" r:id="rId10"/>
    <p:sldId id="287" r:id="rId11"/>
    <p:sldId id="274" r:id="rId12"/>
    <p:sldId id="275" r:id="rId13"/>
    <p:sldId id="276" r:id="rId14"/>
    <p:sldId id="277" r:id="rId15"/>
    <p:sldId id="288" r:id="rId16"/>
    <p:sldId id="278" r:id="rId17"/>
    <p:sldId id="279" r:id="rId18"/>
    <p:sldId id="280" r:id="rId19"/>
    <p:sldId id="291" r:id="rId20"/>
    <p:sldId id="281" r:id="rId21"/>
    <p:sldId id="282" r:id="rId22"/>
    <p:sldId id="289" r:id="rId23"/>
    <p:sldId id="283" r:id="rId24"/>
    <p:sldId id="284" r:id="rId25"/>
    <p:sldId id="285" r:id="rId26"/>
    <p:sldId id="290" r:id="rId27"/>
  </p:sldIdLst>
  <p:sldSz cx="9144000" cy="6858000" type="screen4x3"/>
  <p:notesSz cx="6858000" cy="9144000"/>
  <p:defaultTextStyle>
    <a:defPPr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06">
          <p15:clr>
            <a:srgbClr val="A4A3A4"/>
          </p15:clr>
        </p15:guide>
        <p15:guide id="2" pos="45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34979"/>
    <a:srgbClr val="003257"/>
    <a:srgbClr val="00305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414" autoAdjust="0"/>
    <p:restoredTop sz="94660"/>
  </p:normalViewPr>
  <p:slideViewPr>
    <p:cSldViewPr snapToGrid="0" snapToObjects="1">
      <p:cViewPr varScale="1">
        <p:scale>
          <a:sx n="81" d="100"/>
          <a:sy n="81" d="100"/>
        </p:scale>
        <p:origin x="1186" y="48"/>
      </p:cViewPr>
      <p:guideLst>
        <p:guide orient="horz" pos="1806"/>
        <p:guide pos="45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BF3CCC-77DD-F84F-A249-CA3C5045A043}" type="datetime1">
              <a:rPr lang="it-IT" smtClean="0"/>
              <a:pPr/>
              <a:t>30/03/2021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CFBF69-E6D8-384B-B1CC-31CC9EB4A4AC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91485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692227-D6DC-FD45-9507-DB2BAD58473C}" type="datetime1">
              <a:rPr lang="it-IT" smtClean="0"/>
              <a:pPr/>
              <a:t>30/03/2021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986711-015B-0142-88C4-65D50E44FA77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6209625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86711-015B-0142-88C4-65D50E44FA77}" type="slidenum">
              <a:rPr lang="it-IT" smtClean="0"/>
              <a:pPr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562390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86711-015B-0142-88C4-65D50E44FA77}" type="slidenum">
              <a:rPr lang="it-IT" smtClean="0"/>
              <a:pPr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865777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86711-015B-0142-88C4-65D50E44FA77}" type="slidenum">
              <a:rPr lang="it-IT" smtClean="0"/>
              <a:pPr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71323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86711-015B-0142-88C4-65D50E44FA77}" type="slidenum">
              <a:rPr lang="it-IT" smtClean="0"/>
              <a:pPr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416933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86711-015B-0142-88C4-65D50E44FA77}" type="slidenum">
              <a:rPr lang="it-IT" smtClean="0"/>
              <a:pPr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387109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86711-015B-0142-88C4-65D50E44FA77}" type="slidenum">
              <a:rPr lang="it-IT" smtClean="0"/>
              <a:pPr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042215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86711-015B-0142-88C4-65D50E44FA77}" type="slidenum">
              <a:rPr lang="it-IT" smtClean="0"/>
              <a:pPr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379567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86711-015B-0142-88C4-65D50E44FA77}" type="slidenum">
              <a:rPr lang="it-IT" smtClean="0"/>
              <a:pPr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357013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86711-015B-0142-88C4-65D50E44FA77}" type="slidenum">
              <a:rPr lang="it-IT" smtClean="0"/>
              <a:pPr/>
              <a:t>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355814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86711-015B-0142-88C4-65D50E44FA77}" type="slidenum">
              <a:rPr lang="it-IT" smtClean="0"/>
              <a:pPr/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84014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86711-015B-0142-88C4-65D50E44FA77}" type="slidenum">
              <a:rPr lang="it-IT" smtClean="0"/>
              <a:pPr/>
              <a:t>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378195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86711-015B-0142-88C4-65D50E44FA77}" type="slidenum">
              <a:rPr lang="it-IT" smtClean="0"/>
              <a:pPr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2872093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86711-015B-0142-88C4-65D50E44FA77}" type="slidenum">
              <a:rPr lang="it-IT" smtClean="0"/>
              <a:pPr/>
              <a:t>21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1957603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86711-015B-0142-88C4-65D50E44FA77}" type="slidenum">
              <a:rPr lang="it-IT" smtClean="0"/>
              <a:pPr/>
              <a:t>22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3312560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86711-015B-0142-88C4-65D50E44FA77}" type="slidenum">
              <a:rPr lang="it-IT" smtClean="0"/>
              <a:pPr/>
              <a:t>23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4446202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86711-015B-0142-88C4-65D50E44FA77}" type="slidenum">
              <a:rPr lang="it-IT" smtClean="0"/>
              <a:pPr/>
              <a:t>24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7148614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86711-015B-0142-88C4-65D50E44FA77}" type="slidenum">
              <a:rPr lang="it-IT" smtClean="0"/>
              <a:pPr/>
              <a:t>25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6287087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86711-015B-0142-88C4-65D50E44FA77}" type="slidenum">
              <a:rPr lang="it-IT" smtClean="0"/>
              <a:pPr/>
              <a:t>26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650821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86711-015B-0142-88C4-65D50E44FA77}" type="slidenum">
              <a:rPr lang="it-IT" smtClean="0"/>
              <a:pPr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456081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86711-015B-0142-88C4-65D50E44FA77}" type="slidenum">
              <a:rPr lang="it-IT" smtClean="0"/>
              <a:pPr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471759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86711-015B-0142-88C4-65D50E44FA77}" type="slidenum">
              <a:rPr lang="it-IT" smtClean="0"/>
              <a:pPr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953978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86711-015B-0142-88C4-65D50E44FA77}" type="slidenum">
              <a:rPr lang="it-IT" smtClean="0"/>
              <a:pPr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385695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86711-015B-0142-88C4-65D50E44FA77}" type="slidenum">
              <a:rPr lang="it-IT" smtClean="0"/>
              <a:pPr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456894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86711-015B-0142-88C4-65D50E44FA77}" type="slidenum">
              <a:rPr lang="it-IT" smtClean="0"/>
              <a:pPr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032520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86711-015B-0142-88C4-65D50E44FA77}" type="slidenum">
              <a:rPr lang="it-IT" smtClean="0"/>
              <a:pPr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745289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BF249-6BAC-CD40-AAE9-334F110649E5}" type="datetimeFigureOut">
              <a:rPr lang="it-IT" smtClean="0"/>
              <a:pPr/>
              <a:t>30/03/2021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8520A-26EA-DE4B-B141-4532FC98FF0E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972405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BF249-6BAC-CD40-AAE9-334F110649E5}" type="datetimeFigureOut">
              <a:rPr lang="it-IT" smtClean="0"/>
              <a:pPr/>
              <a:t>30/03/2021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8520A-26EA-DE4B-B141-4532FC98FF0E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585632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BF249-6BAC-CD40-AAE9-334F110649E5}" type="datetimeFigureOut">
              <a:rPr lang="it-IT" smtClean="0"/>
              <a:pPr/>
              <a:t>30/03/2021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8520A-26EA-DE4B-B141-4532FC98FF0E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817748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BF249-6BAC-CD40-AAE9-334F110649E5}" type="datetimeFigureOut">
              <a:rPr lang="it-IT" smtClean="0"/>
              <a:pPr/>
              <a:t>30/03/2021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8520A-26EA-DE4B-B141-4532FC98FF0E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558080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BF249-6BAC-CD40-AAE9-334F110649E5}" type="datetimeFigureOut">
              <a:rPr lang="it-IT" smtClean="0"/>
              <a:pPr/>
              <a:t>30/03/2021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8520A-26EA-DE4B-B141-4532FC98FF0E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383749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BF249-6BAC-CD40-AAE9-334F110649E5}" type="datetimeFigureOut">
              <a:rPr lang="it-IT" smtClean="0"/>
              <a:pPr/>
              <a:t>30/03/2021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8520A-26EA-DE4B-B141-4532FC98FF0E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033819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BF249-6BAC-CD40-AAE9-334F110649E5}" type="datetimeFigureOut">
              <a:rPr lang="it-IT" smtClean="0"/>
              <a:pPr/>
              <a:t>30/03/2021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8520A-26EA-DE4B-B141-4532FC98FF0E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696354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BF249-6BAC-CD40-AAE9-334F110649E5}" type="datetimeFigureOut">
              <a:rPr lang="it-IT" smtClean="0"/>
              <a:pPr/>
              <a:t>30/03/2021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8520A-26EA-DE4B-B141-4532FC98FF0E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360060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BF249-6BAC-CD40-AAE9-334F110649E5}" type="datetimeFigureOut">
              <a:rPr lang="it-IT" smtClean="0"/>
              <a:pPr/>
              <a:t>30/03/2021</a:t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8520A-26EA-DE4B-B141-4532FC98FF0E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963217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stile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BF249-6BAC-CD40-AAE9-334F110649E5}" type="datetimeFigureOut">
              <a:rPr lang="it-IT" smtClean="0"/>
              <a:pPr/>
              <a:t>30/03/2021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8520A-26EA-DE4B-B141-4532FC98FF0E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48905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stile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BF249-6BAC-CD40-AAE9-334F110649E5}" type="datetimeFigureOut">
              <a:rPr lang="it-IT" smtClean="0"/>
              <a:pPr/>
              <a:t>30/03/2021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8520A-26EA-DE4B-B141-4532FC98FF0E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496430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8BF249-6BAC-CD40-AAE9-334F110649E5}" type="datetimeFigureOut">
              <a:rPr lang="it-IT" smtClean="0"/>
              <a:pPr/>
              <a:t>30/03/2021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B8520A-26EA-DE4B-B141-4532FC98FF0E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379158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jpeg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Jaewan-Yun/optimizer-visualization" TargetMode="External"/><Relationship Id="rId3" Type="http://schemas.openxmlformats.org/officeDocument/2006/relationships/image" Target="../media/image3.emf"/><Relationship Id="rId7" Type="http://schemas.openxmlformats.org/officeDocument/2006/relationships/hyperlink" Target="https://github.com/Jaewan-Yun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abs/2004.05439" TargetMode="External"/><Relationship Id="rId5" Type="http://schemas.openxmlformats.org/officeDocument/2006/relationships/hyperlink" Target="https://arxiv.org/abs/1703.05175" TargetMode="External"/><Relationship Id="rId4" Type="http://schemas.openxmlformats.org/officeDocument/2006/relationships/hyperlink" Target="https://drive.google.com/file/d/1I6G0lf6ZOtDaFgo0UJ9HgFwuy6aNLvVP/view?usp=sharing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hyperlink" Target="https://github.com/edoardore/FewShotProtoNet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3.emf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jpeg"/><Relationship Id="rId4" Type="http://schemas.openxmlformats.org/officeDocument/2006/relationships/image" Target="../media/image3.e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3.emf"/><Relationship Id="rId9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8930" y="6347762"/>
            <a:ext cx="2545261" cy="522390"/>
          </a:xfrm>
          <a:prstGeom prst="rect">
            <a:avLst/>
          </a:prstGeom>
        </p:spPr>
      </p:pic>
      <p:pic>
        <p:nvPicPr>
          <p:cNvPr id="4" name="Immagin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256" y="3369"/>
            <a:ext cx="9144000" cy="6845300"/>
          </a:xfrm>
          <a:prstGeom prst="rect">
            <a:avLst/>
          </a:prstGeom>
        </p:spPr>
      </p:pic>
      <p:sp>
        <p:nvSpPr>
          <p:cNvPr id="8" name="CasellaDiTesto 7"/>
          <p:cNvSpPr txBox="1"/>
          <p:nvPr/>
        </p:nvSpPr>
        <p:spPr>
          <a:xfrm>
            <a:off x="4914900" y="2910185"/>
            <a:ext cx="36296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/>
              <a:t>Machine Learning</a:t>
            </a:r>
          </a:p>
          <a:p>
            <a:pPr algn="r"/>
            <a:r>
              <a:rPr lang="it-IT" dirty="0"/>
              <a:t>2020/2021</a:t>
            </a:r>
          </a:p>
        </p:txBody>
      </p:sp>
      <p:sp>
        <p:nvSpPr>
          <p:cNvPr id="11" name="CasellaDiTesto 10"/>
          <p:cNvSpPr txBox="1"/>
          <p:nvPr/>
        </p:nvSpPr>
        <p:spPr>
          <a:xfrm>
            <a:off x="7093763" y="5061809"/>
            <a:ext cx="13340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sz="1600" b="1" dirty="0">
                <a:latin typeface=""/>
              </a:rPr>
              <a:t>Edoardo Re</a:t>
            </a:r>
          </a:p>
          <a:p>
            <a:pPr algn="r"/>
            <a:r>
              <a:rPr lang="it-IT" sz="1600" b="1" dirty="0">
                <a:latin typeface=""/>
              </a:rPr>
              <a:t>7042226</a:t>
            </a:r>
          </a:p>
        </p:txBody>
      </p:sp>
      <p:sp>
        <p:nvSpPr>
          <p:cNvPr id="13" name="CasellaDiTesto 12"/>
          <p:cNvSpPr txBox="1"/>
          <p:nvPr/>
        </p:nvSpPr>
        <p:spPr>
          <a:xfrm>
            <a:off x="6702694" y="6474363"/>
            <a:ext cx="17251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sz="1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"/>
              </a:rPr>
              <a:t>Firenze 31/03/2021</a:t>
            </a:r>
          </a:p>
        </p:txBody>
      </p:sp>
      <p:sp>
        <p:nvSpPr>
          <p:cNvPr id="15" name="CasellaDiTesto 14"/>
          <p:cNvSpPr txBox="1"/>
          <p:nvPr/>
        </p:nvSpPr>
        <p:spPr>
          <a:xfrm>
            <a:off x="3373941" y="1482378"/>
            <a:ext cx="532997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3200" b="1" dirty="0" err="1">
                <a:solidFill>
                  <a:schemeClr val="accent1">
                    <a:lumMod val="75000"/>
                  </a:schemeClr>
                </a:solidFill>
                <a:latin typeface=""/>
              </a:rPr>
              <a:t>Few</a:t>
            </a:r>
            <a:r>
              <a:rPr lang="it-IT" sz="3200" b="1" dirty="0">
                <a:solidFill>
                  <a:schemeClr val="accent1">
                    <a:lumMod val="75000"/>
                  </a:schemeClr>
                </a:solidFill>
                <a:latin typeface=""/>
              </a:rPr>
              <a:t>-Shot Learning with </a:t>
            </a:r>
            <a:r>
              <a:rPr lang="it-IT" sz="3200" b="1" dirty="0" err="1">
                <a:solidFill>
                  <a:schemeClr val="accent1">
                    <a:lumMod val="75000"/>
                  </a:schemeClr>
                </a:solidFill>
                <a:latin typeface=""/>
              </a:rPr>
              <a:t>Prototypical</a:t>
            </a:r>
            <a:r>
              <a:rPr lang="it-IT" sz="3200" b="1" dirty="0">
                <a:solidFill>
                  <a:schemeClr val="accent1">
                    <a:lumMod val="75000"/>
                  </a:schemeClr>
                </a:solidFill>
                <a:latin typeface=""/>
              </a:rPr>
              <a:t> Networks</a:t>
            </a:r>
          </a:p>
        </p:txBody>
      </p:sp>
    </p:spTree>
    <p:extLst>
      <p:ext uri="{BB962C8B-B14F-4D97-AF65-F5344CB8AC3E}">
        <p14:creationId xmlns:p14="http://schemas.microsoft.com/office/powerpoint/2010/main" val="33117144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07"/>
            <a:ext cx="9180512" cy="6872633"/>
          </a:xfrm>
          <a:prstGeom prst="rect">
            <a:avLst/>
          </a:prstGeom>
        </p:spPr>
      </p:pic>
      <p:sp>
        <p:nvSpPr>
          <p:cNvPr id="7" name="CasellaDiTesto 6"/>
          <p:cNvSpPr txBox="1"/>
          <p:nvPr/>
        </p:nvSpPr>
        <p:spPr>
          <a:xfrm>
            <a:off x="645244" y="802903"/>
            <a:ext cx="4663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 err="1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Residual</a:t>
            </a:r>
            <a:r>
              <a:rPr lang="it-IT" sz="2400" b="1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 Network</a:t>
            </a:r>
          </a:p>
        </p:txBody>
      </p:sp>
      <p:sp>
        <p:nvSpPr>
          <p:cNvPr id="12" name="Rettangolo 11"/>
          <p:cNvSpPr/>
          <p:nvPr/>
        </p:nvSpPr>
        <p:spPr>
          <a:xfrm>
            <a:off x="8255000" y="6366466"/>
            <a:ext cx="280763" cy="501650"/>
          </a:xfrm>
          <a:prstGeom prst="rect">
            <a:avLst/>
          </a:prstGeom>
          <a:solidFill>
            <a:srgbClr val="00305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003257"/>
              </a:solidFill>
            </a:endParaRPr>
          </a:p>
        </p:txBody>
      </p:sp>
      <p:sp>
        <p:nvSpPr>
          <p:cNvPr id="11" name="Segnaposto numero diapositiva 10"/>
          <p:cNvSpPr>
            <a:spLocks noGrp="1"/>
          </p:cNvSpPr>
          <p:nvPr>
            <p:ph type="sldNum" sz="quarter" idx="12"/>
          </p:nvPr>
        </p:nvSpPr>
        <p:spPr>
          <a:xfrm>
            <a:off x="6402163" y="6356350"/>
            <a:ext cx="2133600" cy="365125"/>
          </a:xfrm>
        </p:spPr>
        <p:txBody>
          <a:bodyPr/>
          <a:lstStyle/>
          <a:p>
            <a:fld id="{8EB8520A-26EA-DE4B-B141-4532FC98FF0E}" type="slidenum">
              <a:rPr lang="it-IT" b="1" smtClean="0">
                <a:solidFill>
                  <a:schemeClr val="bg1"/>
                </a:solidFill>
                <a:latin typeface="Arial"/>
                <a:cs typeface="Arial"/>
              </a:rPr>
              <a:pPr/>
              <a:t>10</a:t>
            </a:fld>
            <a:endParaRPr lang="it-IT" b="1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0" name="CasellaDiTesto 9"/>
          <p:cNvSpPr txBox="1"/>
          <p:nvPr/>
        </p:nvSpPr>
        <p:spPr>
          <a:xfrm>
            <a:off x="6278197" y="167259"/>
            <a:ext cx="24256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sz="800" b="1" dirty="0" err="1">
                <a:solidFill>
                  <a:schemeClr val="bg1"/>
                </a:solidFill>
                <a:latin typeface="Arial"/>
                <a:cs typeface="Arial"/>
              </a:rPr>
              <a:t>Few</a:t>
            </a:r>
            <a:r>
              <a:rPr lang="it-IT" sz="800" b="1" dirty="0">
                <a:solidFill>
                  <a:schemeClr val="bg1"/>
                </a:solidFill>
                <a:latin typeface="Arial"/>
                <a:cs typeface="Arial"/>
              </a:rPr>
              <a:t>-Shot learning with </a:t>
            </a:r>
            <a:r>
              <a:rPr lang="it-IT" sz="800" b="1" dirty="0" err="1">
                <a:solidFill>
                  <a:schemeClr val="bg1"/>
                </a:solidFill>
                <a:latin typeface="Arial"/>
                <a:cs typeface="Arial"/>
              </a:rPr>
              <a:t>Prototypical</a:t>
            </a:r>
            <a:r>
              <a:rPr lang="it-IT" sz="800" b="1" dirty="0">
                <a:solidFill>
                  <a:schemeClr val="bg1"/>
                </a:solidFill>
                <a:latin typeface="Arial"/>
                <a:cs typeface="Arial"/>
              </a:rPr>
              <a:t> Networks</a:t>
            </a:r>
          </a:p>
        </p:txBody>
      </p:sp>
      <p:sp>
        <p:nvSpPr>
          <p:cNvPr id="14" name="CasellaDiTesto 13"/>
          <p:cNvSpPr txBox="1"/>
          <p:nvPr/>
        </p:nvSpPr>
        <p:spPr>
          <a:xfrm>
            <a:off x="7627925" y="403482"/>
            <a:ext cx="107593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sz="800" dirty="0">
                <a:solidFill>
                  <a:schemeClr val="bg1"/>
                </a:solidFill>
                <a:latin typeface="Arial"/>
                <a:cs typeface="Arial"/>
              </a:rPr>
              <a:t>Firenze 31/03/2021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E119D848-053F-450B-866A-8DC059CF5C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5243" y="2859747"/>
            <a:ext cx="5392132" cy="2246769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400" b="1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def</a:t>
            </a:r>
            <a:r>
              <a:rPr kumimoji="0" lang="it-IT" altLang="it-IT" sz="1400" b="1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it-IT" altLang="it-IT" sz="1400" b="1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ResNet10</a:t>
            </a:r>
            <a:r>
              <a:rPr kumimoji="0" lang="it-IT" altLang="it-IT" sz="1400" b="1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it-IT" altLang="it-IT" sz="1400" b="1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flatten</a:t>
            </a:r>
            <a:r>
              <a:rPr kumimoji="0" lang="it-IT" altLang="it-IT" sz="1400" b="1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</a:t>
            </a:r>
            <a:r>
              <a:rPr kumimoji="0" lang="it-IT" altLang="it-IT" sz="1400" b="1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True</a:t>
            </a:r>
            <a:r>
              <a:rPr kumimoji="0" lang="it-IT" altLang="it-IT" sz="1400" b="1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):</a:t>
            </a:r>
            <a:br>
              <a:rPr kumimoji="0" lang="it-IT" altLang="it-IT" sz="1400" b="1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it-IT" altLang="it-IT" sz="1400" b="1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it-IT" altLang="it-IT" sz="1400" b="1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return</a:t>
            </a:r>
            <a:r>
              <a:rPr kumimoji="0" lang="it-IT" altLang="it-IT" sz="1400" b="1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it-IT" altLang="it-IT" sz="1400" b="1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ResNet</a:t>
            </a:r>
            <a:r>
              <a:rPr kumimoji="0" lang="it-IT" altLang="it-IT" sz="1400" b="1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it-IT" altLang="it-IT" sz="1400" b="1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SimpleBlock</a:t>
            </a:r>
            <a:r>
              <a:rPr kumimoji="0" lang="it-IT" altLang="it-IT" sz="1400" b="1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it-IT" altLang="it-IT" sz="1400" b="1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[</a:t>
            </a:r>
            <a:r>
              <a:rPr kumimoji="0" lang="it-IT" altLang="it-IT" sz="1400" b="1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1</a:t>
            </a:r>
            <a:r>
              <a:rPr kumimoji="0" lang="it-IT" altLang="it-IT" sz="1400" b="1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it-IT" altLang="it-IT" sz="1400" b="1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1</a:t>
            </a:r>
            <a:r>
              <a:rPr kumimoji="0" lang="it-IT" altLang="it-IT" sz="1400" b="1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it-IT" altLang="it-IT" sz="1400" b="1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1</a:t>
            </a:r>
            <a:r>
              <a:rPr kumimoji="0" lang="it-IT" altLang="it-IT" sz="1400" b="1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it-IT" altLang="it-IT" sz="1400" b="1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1</a:t>
            </a:r>
            <a:r>
              <a:rPr kumimoji="0" lang="it-IT" altLang="it-IT" sz="1400" b="1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]</a:t>
            </a:r>
            <a:r>
              <a:rPr kumimoji="0" lang="it-IT" altLang="it-IT" sz="1400" b="1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it-IT" altLang="it-IT" sz="1400" b="1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[</a:t>
            </a:r>
            <a:r>
              <a:rPr kumimoji="0" lang="it-IT" altLang="it-IT" sz="1400" b="1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64</a:t>
            </a:r>
            <a:r>
              <a:rPr kumimoji="0" lang="it-IT" altLang="it-IT" sz="1400" b="1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it-IT" altLang="it-IT" sz="1400" b="1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128</a:t>
            </a:r>
            <a:r>
              <a:rPr kumimoji="0" lang="it-IT" altLang="it-IT" sz="1400" b="1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it-IT" altLang="it-IT" sz="1400" b="1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256</a:t>
            </a:r>
            <a:r>
              <a:rPr kumimoji="0" lang="it-IT" altLang="it-IT" sz="1400" b="1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it-IT" altLang="it-IT" sz="1400" b="1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512</a:t>
            </a:r>
            <a:r>
              <a:rPr kumimoji="0" lang="it-IT" altLang="it-IT" sz="1400" b="1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]</a:t>
            </a:r>
            <a:r>
              <a:rPr kumimoji="0" lang="it-IT" altLang="it-IT" sz="1400" b="1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it-IT" altLang="it-IT" sz="1400" b="1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flatten</a:t>
            </a:r>
            <a:r>
              <a:rPr kumimoji="0" lang="it-IT" altLang="it-IT" sz="1400" b="1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br>
              <a:rPr kumimoji="0" lang="it-IT" altLang="it-IT" sz="1400" b="1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br>
              <a:rPr kumimoji="0" lang="it-IT" altLang="it-IT" sz="1400" b="1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br>
              <a:rPr kumimoji="0" lang="it-IT" altLang="it-IT" sz="1400" b="1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it-IT" altLang="it-IT" sz="1400" b="1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def</a:t>
            </a:r>
            <a:r>
              <a:rPr kumimoji="0" lang="it-IT" altLang="it-IT" sz="1400" b="1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it-IT" altLang="it-IT" sz="1400" b="1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ResNet18</a:t>
            </a:r>
            <a:r>
              <a:rPr kumimoji="0" lang="it-IT" altLang="it-IT" sz="1400" b="1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it-IT" altLang="it-IT" sz="1400" b="1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flatten</a:t>
            </a:r>
            <a:r>
              <a:rPr kumimoji="0" lang="it-IT" altLang="it-IT" sz="1400" b="1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</a:t>
            </a:r>
            <a:r>
              <a:rPr kumimoji="0" lang="it-IT" altLang="it-IT" sz="1400" b="1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True</a:t>
            </a:r>
            <a:r>
              <a:rPr kumimoji="0" lang="it-IT" altLang="it-IT" sz="1400" b="1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):</a:t>
            </a:r>
            <a:br>
              <a:rPr kumimoji="0" lang="it-IT" altLang="it-IT" sz="1400" b="1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it-IT" altLang="it-IT" sz="1400" b="1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it-IT" altLang="it-IT" sz="1400" b="1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return</a:t>
            </a:r>
            <a:r>
              <a:rPr kumimoji="0" lang="it-IT" altLang="it-IT" sz="1400" b="1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it-IT" altLang="it-IT" sz="1400" b="1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ResNet</a:t>
            </a:r>
            <a:r>
              <a:rPr kumimoji="0" lang="it-IT" altLang="it-IT" sz="1400" b="1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it-IT" altLang="it-IT" sz="1400" b="1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SimpleBlock</a:t>
            </a:r>
            <a:r>
              <a:rPr kumimoji="0" lang="it-IT" altLang="it-IT" sz="1400" b="1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it-IT" altLang="it-IT" sz="1400" b="1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[</a:t>
            </a:r>
            <a:r>
              <a:rPr kumimoji="0" lang="it-IT" altLang="it-IT" sz="1400" b="1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2</a:t>
            </a:r>
            <a:r>
              <a:rPr kumimoji="0" lang="it-IT" altLang="it-IT" sz="1400" b="1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it-IT" altLang="it-IT" sz="1400" b="1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2</a:t>
            </a:r>
            <a:r>
              <a:rPr kumimoji="0" lang="it-IT" altLang="it-IT" sz="1400" b="1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it-IT" altLang="it-IT" sz="1400" b="1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2</a:t>
            </a:r>
            <a:r>
              <a:rPr kumimoji="0" lang="it-IT" altLang="it-IT" sz="1400" b="1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it-IT" altLang="it-IT" sz="1400" b="1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2</a:t>
            </a:r>
            <a:r>
              <a:rPr kumimoji="0" lang="it-IT" altLang="it-IT" sz="1400" b="1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]</a:t>
            </a:r>
            <a:r>
              <a:rPr kumimoji="0" lang="it-IT" altLang="it-IT" sz="1400" b="1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it-IT" altLang="it-IT" sz="1400" b="1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[</a:t>
            </a:r>
            <a:r>
              <a:rPr kumimoji="0" lang="it-IT" altLang="it-IT" sz="1400" b="1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64</a:t>
            </a:r>
            <a:r>
              <a:rPr kumimoji="0" lang="it-IT" altLang="it-IT" sz="1400" b="1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it-IT" altLang="it-IT" sz="1400" b="1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128</a:t>
            </a:r>
            <a:r>
              <a:rPr kumimoji="0" lang="it-IT" altLang="it-IT" sz="1400" b="1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it-IT" altLang="it-IT" sz="1400" b="1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256</a:t>
            </a:r>
            <a:r>
              <a:rPr kumimoji="0" lang="it-IT" altLang="it-IT" sz="1400" b="1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it-IT" altLang="it-IT" sz="1400" b="1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512</a:t>
            </a:r>
            <a:r>
              <a:rPr kumimoji="0" lang="it-IT" altLang="it-IT" sz="1400" b="1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]</a:t>
            </a:r>
            <a:r>
              <a:rPr kumimoji="0" lang="it-IT" altLang="it-IT" sz="1400" b="1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it-IT" altLang="it-IT" sz="1400" b="1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flatten</a:t>
            </a:r>
            <a:r>
              <a:rPr kumimoji="0" lang="it-IT" altLang="it-IT" sz="1400" b="1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br>
              <a:rPr kumimoji="0" lang="it-IT" altLang="it-IT" sz="1400" b="1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br>
              <a:rPr kumimoji="0" lang="it-IT" altLang="it-IT" sz="1400" b="1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br>
              <a:rPr kumimoji="0" lang="it-IT" altLang="it-IT" sz="1400" b="1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it-IT" altLang="it-IT" sz="1400" b="1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def</a:t>
            </a:r>
            <a:r>
              <a:rPr kumimoji="0" lang="it-IT" altLang="it-IT" sz="1400" b="1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it-IT" altLang="it-IT" sz="1400" b="1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ResNet34</a:t>
            </a:r>
            <a:r>
              <a:rPr kumimoji="0" lang="it-IT" altLang="it-IT" sz="1400" b="1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it-IT" altLang="it-IT" sz="1400" b="1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flatten</a:t>
            </a:r>
            <a:r>
              <a:rPr kumimoji="0" lang="it-IT" altLang="it-IT" sz="1400" b="1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</a:t>
            </a:r>
            <a:r>
              <a:rPr kumimoji="0" lang="it-IT" altLang="it-IT" sz="1400" b="1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True</a:t>
            </a:r>
            <a:r>
              <a:rPr kumimoji="0" lang="it-IT" altLang="it-IT" sz="1400" b="1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):</a:t>
            </a:r>
            <a:br>
              <a:rPr kumimoji="0" lang="it-IT" altLang="it-IT" sz="1400" b="1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it-IT" altLang="it-IT" sz="1400" b="1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it-IT" altLang="it-IT" sz="1400" b="1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return</a:t>
            </a:r>
            <a:r>
              <a:rPr kumimoji="0" lang="it-IT" altLang="it-IT" sz="1400" b="1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it-IT" altLang="it-IT" sz="1400" b="1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ResNet</a:t>
            </a:r>
            <a:r>
              <a:rPr kumimoji="0" lang="it-IT" altLang="it-IT" sz="1400" b="1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it-IT" altLang="it-IT" sz="1400" b="1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SimpleBlock</a:t>
            </a:r>
            <a:r>
              <a:rPr kumimoji="0" lang="it-IT" altLang="it-IT" sz="1400" b="1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it-IT" altLang="it-IT" sz="1400" b="1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[</a:t>
            </a:r>
            <a:r>
              <a:rPr kumimoji="0" lang="it-IT" altLang="it-IT" sz="1400" b="1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3</a:t>
            </a:r>
            <a:r>
              <a:rPr kumimoji="0" lang="it-IT" altLang="it-IT" sz="1400" b="1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it-IT" altLang="it-IT" sz="1400" b="1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4</a:t>
            </a:r>
            <a:r>
              <a:rPr kumimoji="0" lang="it-IT" altLang="it-IT" sz="1400" b="1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it-IT" altLang="it-IT" sz="1400" b="1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6</a:t>
            </a:r>
            <a:r>
              <a:rPr kumimoji="0" lang="it-IT" altLang="it-IT" sz="1400" b="1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it-IT" altLang="it-IT" sz="1400" b="1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3</a:t>
            </a:r>
            <a:r>
              <a:rPr kumimoji="0" lang="it-IT" altLang="it-IT" sz="1400" b="1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]</a:t>
            </a:r>
            <a:r>
              <a:rPr kumimoji="0" lang="it-IT" altLang="it-IT" sz="1400" b="1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it-IT" altLang="it-IT" sz="1400" b="1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[</a:t>
            </a:r>
            <a:r>
              <a:rPr kumimoji="0" lang="it-IT" altLang="it-IT" sz="1400" b="1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64</a:t>
            </a:r>
            <a:r>
              <a:rPr kumimoji="0" lang="it-IT" altLang="it-IT" sz="1400" b="1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it-IT" altLang="it-IT" sz="1400" b="1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128</a:t>
            </a:r>
            <a:r>
              <a:rPr kumimoji="0" lang="it-IT" altLang="it-IT" sz="1400" b="1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it-IT" altLang="it-IT" sz="1400" b="1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256</a:t>
            </a:r>
            <a:r>
              <a:rPr kumimoji="0" lang="it-IT" altLang="it-IT" sz="1400" b="1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it-IT" altLang="it-IT" sz="1400" b="1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512</a:t>
            </a:r>
            <a:r>
              <a:rPr kumimoji="0" lang="it-IT" altLang="it-IT" sz="1400" b="1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]</a:t>
            </a:r>
            <a:r>
              <a:rPr kumimoji="0" lang="it-IT" altLang="it-IT" sz="1400" b="1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it-IT" altLang="it-IT" sz="1400" b="1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flatten</a:t>
            </a:r>
            <a:r>
              <a:rPr kumimoji="0" lang="it-IT" altLang="it-IT" sz="1400" b="1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endParaRPr kumimoji="0" lang="it-IT" altLang="it-IT" sz="1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48AE6861-44B6-460D-9560-4FEE4451B6B3}"/>
              </a:ext>
            </a:extLst>
          </p:cNvPr>
          <p:cNvSpPr txBox="1"/>
          <p:nvPr/>
        </p:nvSpPr>
        <p:spPr>
          <a:xfrm>
            <a:off x="645243" y="1501828"/>
            <a:ext cx="773518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0" i="0" dirty="0">
                <a:effectLst/>
                <a:latin typeface="Arial" panose="020B0604020202020204" pitchFamily="34" charset="0"/>
              </a:rPr>
              <a:t>Quando vengono istanziate si specificano i parametri del: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i="0" dirty="0">
                <a:effectLst/>
                <a:latin typeface="Arial" panose="020B0604020202020204" pitchFamily="34" charset="0"/>
              </a:rPr>
              <a:t>numero di </a:t>
            </a:r>
            <a:r>
              <a:rPr lang="it-IT" b="1" i="0" dirty="0" err="1">
                <a:effectLst/>
                <a:latin typeface="Arial" panose="020B0604020202020204" pitchFamily="34" charset="0"/>
              </a:rPr>
              <a:t>layer</a:t>
            </a:r>
            <a:r>
              <a:rPr lang="it-IT" b="1" i="0" dirty="0">
                <a:effectLst/>
                <a:latin typeface="Arial" panose="020B0604020202020204" pitchFamily="34" charset="0"/>
              </a:rPr>
              <a:t> </a:t>
            </a:r>
            <a:endParaRPr lang="it-IT" b="1" dirty="0"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i="0" dirty="0">
                <a:effectLst/>
                <a:latin typeface="Arial" panose="020B0604020202020204" pitchFamily="34" charset="0"/>
              </a:rPr>
              <a:t>numero di canali di uscita </a:t>
            </a:r>
            <a:r>
              <a:rPr lang="it-IT" dirty="0">
                <a:latin typeface="Arial" panose="020B0604020202020204" pitchFamily="34" charset="0"/>
              </a:rPr>
              <a:t>di</a:t>
            </a:r>
            <a:r>
              <a:rPr lang="it-IT" b="0" i="0" dirty="0">
                <a:effectLst/>
                <a:latin typeface="Arial" panose="020B0604020202020204" pitchFamily="34" charset="0"/>
              </a:rPr>
              <a:t> ogni stadio</a:t>
            </a:r>
            <a:endParaRPr lang="it-IT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B4721999-30DF-4621-A8D1-0A685003EF6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10"/>
          <a:stretch/>
        </p:blipFill>
        <p:spPr>
          <a:xfrm>
            <a:off x="7161275" y="730313"/>
            <a:ext cx="997725" cy="6125980"/>
          </a:xfrm>
          <a:prstGeom prst="rect">
            <a:avLst/>
          </a:prstGeom>
        </p:spPr>
      </p:pic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804107BE-328F-4513-A168-3EA3FE5C0E1F}"/>
              </a:ext>
            </a:extLst>
          </p:cNvPr>
          <p:cNvCxnSpPr/>
          <p:nvPr/>
        </p:nvCxnSpPr>
        <p:spPr>
          <a:xfrm>
            <a:off x="5891753" y="4958498"/>
            <a:ext cx="126952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B3C14DED-4DBD-4DC6-9C68-EFD84BC7C92E}"/>
              </a:ext>
            </a:extLst>
          </p:cNvPr>
          <p:cNvSpPr txBox="1"/>
          <p:nvPr/>
        </p:nvSpPr>
        <p:spPr>
          <a:xfrm>
            <a:off x="3351473" y="849069"/>
            <a:ext cx="11035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(He et al.)</a:t>
            </a:r>
          </a:p>
        </p:txBody>
      </p:sp>
    </p:spTree>
    <p:extLst>
      <p:ext uri="{BB962C8B-B14F-4D97-AF65-F5344CB8AC3E}">
        <p14:creationId xmlns:p14="http://schemas.microsoft.com/office/powerpoint/2010/main" val="24433919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07"/>
            <a:ext cx="9180512" cy="6872633"/>
          </a:xfrm>
          <a:prstGeom prst="rect">
            <a:avLst/>
          </a:prstGeom>
        </p:spPr>
      </p:pic>
      <p:sp>
        <p:nvSpPr>
          <p:cNvPr id="7" name="CasellaDiTesto 6"/>
          <p:cNvSpPr txBox="1"/>
          <p:nvPr/>
        </p:nvSpPr>
        <p:spPr>
          <a:xfrm>
            <a:off x="683652" y="766993"/>
            <a:ext cx="4663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Datasets</a:t>
            </a:r>
          </a:p>
        </p:txBody>
      </p:sp>
      <p:sp>
        <p:nvSpPr>
          <p:cNvPr id="12" name="Rettangolo 11"/>
          <p:cNvSpPr/>
          <p:nvPr/>
        </p:nvSpPr>
        <p:spPr>
          <a:xfrm>
            <a:off x="8255000" y="6366466"/>
            <a:ext cx="280763" cy="501650"/>
          </a:xfrm>
          <a:prstGeom prst="rect">
            <a:avLst/>
          </a:prstGeom>
          <a:solidFill>
            <a:srgbClr val="00305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003257"/>
              </a:solidFill>
            </a:endParaRPr>
          </a:p>
        </p:txBody>
      </p:sp>
      <p:sp>
        <p:nvSpPr>
          <p:cNvPr id="11" name="Segnaposto numero diapositiva 10"/>
          <p:cNvSpPr>
            <a:spLocks noGrp="1"/>
          </p:cNvSpPr>
          <p:nvPr>
            <p:ph type="sldNum" sz="quarter" idx="12"/>
          </p:nvPr>
        </p:nvSpPr>
        <p:spPr>
          <a:xfrm>
            <a:off x="6402163" y="6356350"/>
            <a:ext cx="2133600" cy="365125"/>
          </a:xfrm>
        </p:spPr>
        <p:txBody>
          <a:bodyPr/>
          <a:lstStyle/>
          <a:p>
            <a:fld id="{8EB8520A-26EA-DE4B-B141-4532FC98FF0E}" type="slidenum">
              <a:rPr lang="it-IT" b="1" smtClean="0">
                <a:solidFill>
                  <a:schemeClr val="bg1"/>
                </a:solidFill>
                <a:latin typeface="Arial"/>
                <a:cs typeface="Arial"/>
              </a:rPr>
              <a:pPr/>
              <a:t>11</a:t>
            </a:fld>
            <a:endParaRPr lang="it-IT" b="1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0" name="CasellaDiTesto 9"/>
          <p:cNvSpPr txBox="1"/>
          <p:nvPr/>
        </p:nvSpPr>
        <p:spPr>
          <a:xfrm>
            <a:off x="6278197" y="167259"/>
            <a:ext cx="24256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sz="800" b="1" dirty="0" err="1">
                <a:solidFill>
                  <a:schemeClr val="bg1"/>
                </a:solidFill>
                <a:latin typeface="Arial"/>
                <a:cs typeface="Arial"/>
              </a:rPr>
              <a:t>Few</a:t>
            </a:r>
            <a:r>
              <a:rPr lang="it-IT" sz="800" b="1" dirty="0">
                <a:solidFill>
                  <a:schemeClr val="bg1"/>
                </a:solidFill>
                <a:latin typeface="Arial"/>
                <a:cs typeface="Arial"/>
              </a:rPr>
              <a:t>-Shot learning with </a:t>
            </a:r>
            <a:r>
              <a:rPr lang="it-IT" sz="800" b="1" dirty="0" err="1">
                <a:solidFill>
                  <a:schemeClr val="bg1"/>
                </a:solidFill>
                <a:latin typeface="Arial"/>
                <a:cs typeface="Arial"/>
              </a:rPr>
              <a:t>Prototypical</a:t>
            </a:r>
            <a:r>
              <a:rPr lang="it-IT" sz="800" b="1" dirty="0">
                <a:solidFill>
                  <a:schemeClr val="bg1"/>
                </a:solidFill>
                <a:latin typeface="Arial"/>
                <a:cs typeface="Arial"/>
              </a:rPr>
              <a:t> Networks</a:t>
            </a:r>
          </a:p>
        </p:txBody>
      </p:sp>
      <p:sp>
        <p:nvSpPr>
          <p:cNvPr id="14" name="CasellaDiTesto 13"/>
          <p:cNvSpPr txBox="1"/>
          <p:nvPr/>
        </p:nvSpPr>
        <p:spPr>
          <a:xfrm>
            <a:off x="7627925" y="403482"/>
            <a:ext cx="107593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sz="800" dirty="0">
                <a:solidFill>
                  <a:schemeClr val="bg1"/>
                </a:solidFill>
                <a:latin typeface="Arial"/>
                <a:cs typeface="Arial"/>
              </a:rPr>
              <a:t>Firenze 31/03/2021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CFCC5502-998C-40DA-904F-318A5F452C47}"/>
              </a:ext>
            </a:extLst>
          </p:cNvPr>
          <p:cNvSpPr txBox="1"/>
          <p:nvPr/>
        </p:nvSpPr>
        <p:spPr>
          <a:xfrm>
            <a:off x="4419600" y="1048029"/>
            <a:ext cx="466305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600" b="1" dirty="0">
                <a:latin typeface="Arial" panose="020B0604020202020204" pitchFamily="34" charset="0"/>
              </a:rPr>
              <a:t>C</a:t>
            </a:r>
            <a:r>
              <a:rPr lang="it-IT" sz="1600" b="1" i="0" dirty="0">
                <a:effectLst/>
                <a:latin typeface="Arial" panose="020B0604020202020204" pitchFamily="34" charset="0"/>
              </a:rPr>
              <a:t>ross domain </a:t>
            </a:r>
            <a:r>
              <a:rPr lang="it-IT" sz="1600" b="1" i="0" dirty="0" err="1">
                <a:effectLst/>
                <a:latin typeface="Arial" panose="020B0604020202020204" pitchFamily="34" charset="0"/>
              </a:rPr>
              <a:t>character</a:t>
            </a:r>
            <a:r>
              <a:rPr lang="it-IT" sz="1600" b="1" i="0" dirty="0">
                <a:effectLst/>
                <a:latin typeface="Arial" panose="020B0604020202020204" pitchFamily="34" charset="0"/>
              </a:rPr>
              <a:t> </a:t>
            </a:r>
            <a:r>
              <a:rPr lang="it-IT" sz="1600" b="1" i="0" dirty="0" err="1">
                <a:effectLst/>
                <a:latin typeface="Arial" panose="020B0604020202020204" pitchFamily="34" charset="0"/>
              </a:rPr>
              <a:t>recognition</a:t>
            </a:r>
            <a:endParaRPr lang="it-IT" sz="1600" b="1" i="0" dirty="0">
              <a:effectLst/>
              <a:latin typeface="Arial" panose="020B0604020202020204" pitchFamily="34" charset="0"/>
            </a:endParaRPr>
          </a:p>
          <a:p>
            <a:r>
              <a:rPr lang="it-IT" sz="1600" b="0" i="0" dirty="0" err="1">
                <a:effectLst/>
                <a:latin typeface="Arial" panose="020B0604020202020204" pitchFamily="34" charset="0"/>
              </a:rPr>
              <a:t>Omniglot</a:t>
            </a:r>
            <a:r>
              <a:rPr lang="it-IT" sz="1600" b="0" i="0" dirty="0">
                <a:effectLst/>
                <a:latin typeface="Arial" panose="020B0604020202020204" pitchFamily="34" charset="0"/>
              </a:rPr>
              <a:t> senza caratteri latini e senza rotazioni per base classes (1597 classi)</a:t>
            </a:r>
          </a:p>
          <a:p>
            <a:r>
              <a:rPr lang="it-IT" sz="1600" b="0" i="0" dirty="0">
                <a:effectLst/>
                <a:latin typeface="Arial" panose="020B0604020202020204" pitchFamily="34" charset="0"/>
              </a:rPr>
              <a:t>EMNIST con alfabeto 10-digits </a:t>
            </a:r>
            <a:r>
              <a:rPr lang="it-IT" sz="1600" b="0" i="0" dirty="0" err="1">
                <a:effectLst/>
                <a:latin typeface="Arial" panose="020B0604020202020204" pitchFamily="34" charset="0"/>
              </a:rPr>
              <a:t>upper</a:t>
            </a:r>
            <a:r>
              <a:rPr lang="it-IT" sz="1600" b="0" i="0" dirty="0">
                <a:effectLst/>
                <a:latin typeface="Arial" panose="020B0604020202020204" pitchFamily="34" charset="0"/>
              </a:rPr>
              <a:t> e </a:t>
            </a:r>
            <a:r>
              <a:rPr lang="it-IT" sz="1600" b="0" i="0" dirty="0" err="1">
                <a:effectLst/>
                <a:latin typeface="Arial" panose="020B0604020202020204" pitchFamily="34" charset="0"/>
              </a:rPr>
              <a:t>lower</a:t>
            </a:r>
            <a:r>
              <a:rPr lang="it-IT" sz="1600" b="0" i="0" dirty="0">
                <a:effectLst/>
                <a:latin typeface="Arial" panose="020B0604020202020204" pitchFamily="34" charset="0"/>
              </a:rPr>
              <a:t> case in inglese </a:t>
            </a:r>
            <a:r>
              <a:rPr lang="it-IT" sz="1600" dirty="0">
                <a:latin typeface="Arial" panose="020B0604020202020204" pitchFamily="34" charset="0"/>
              </a:rPr>
              <a:t>6</a:t>
            </a:r>
            <a:r>
              <a:rPr lang="it-IT" sz="1600" b="0" i="0" dirty="0">
                <a:effectLst/>
                <a:latin typeface="Arial" panose="020B0604020202020204" pitchFamily="34" charset="0"/>
              </a:rPr>
              <a:t>2 classi: 31 </a:t>
            </a:r>
            <a:r>
              <a:rPr lang="it-IT" sz="1600" b="0" i="0" dirty="0" err="1">
                <a:effectLst/>
                <a:latin typeface="Arial" panose="020B0604020202020204" pitchFamily="34" charset="0"/>
              </a:rPr>
              <a:t>validation</a:t>
            </a:r>
            <a:r>
              <a:rPr lang="it-IT" sz="1600" b="0" i="0" dirty="0">
                <a:effectLst/>
                <a:latin typeface="Arial" panose="020B0604020202020204" pitchFamily="34" charset="0"/>
              </a:rPr>
              <a:t> e 31 </a:t>
            </a:r>
            <a:r>
              <a:rPr lang="it-IT" sz="1600" b="0" i="0" dirty="0" err="1">
                <a:effectLst/>
                <a:latin typeface="Arial" panose="020B0604020202020204" pitchFamily="34" charset="0"/>
              </a:rPr>
              <a:t>novel</a:t>
            </a:r>
            <a:endParaRPr lang="it-IT" sz="1600" b="0" i="0" dirty="0">
              <a:effectLst/>
              <a:latin typeface="Arial" panose="020B0604020202020204" pitchFamily="34" charset="0"/>
            </a:endParaRP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5DA553AE-2366-4803-BD6F-FE83250CBB48}"/>
              </a:ext>
            </a:extLst>
          </p:cNvPr>
          <p:cNvSpPr txBox="1"/>
          <p:nvPr/>
        </p:nvSpPr>
        <p:spPr>
          <a:xfrm>
            <a:off x="481338" y="1446734"/>
            <a:ext cx="3938262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600" b="1" dirty="0">
                <a:latin typeface="Arial" panose="020B0604020202020204" pitchFamily="34" charset="0"/>
              </a:rPr>
              <a:t>F</a:t>
            </a:r>
            <a:r>
              <a:rPr lang="it-IT" sz="1600" b="1" i="0" dirty="0">
                <a:effectLst/>
                <a:latin typeface="Arial" panose="020B0604020202020204" pitchFamily="34" charset="0"/>
              </a:rPr>
              <a:t>ine-</a:t>
            </a:r>
            <a:r>
              <a:rPr lang="it-IT" sz="1600" b="1" i="0" dirty="0" err="1">
                <a:effectLst/>
                <a:latin typeface="Arial" panose="020B0604020202020204" pitchFamily="34" charset="0"/>
              </a:rPr>
              <a:t>grained</a:t>
            </a:r>
            <a:r>
              <a:rPr lang="it-IT" sz="1600" b="1" i="0" dirty="0">
                <a:effectLst/>
                <a:latin typeface="Arial" panose="020B0604020202020204" pitchFamily="34" charset="0"/>
              </a:rPr>
              <a:t> image </a:t>
            </a:r>
            <a:r>
              <a:rPr lang="it-IT" sz="1600" b="1" i="0" dirty="0" err="1">
                <a:effectLst/>
                <a:latin typeface="Arial" panose="020B0604020202020204" pitchFamily="34" charset="0"/>
              </a:rPr>
              <a:t>classification</a:t>
            </a:r>
            <a:r>
              <a:rPr lang="it-IT" sz="1600" b="1" i="0" dirty="0">
                <a:effectLst/>
                <a:latin typeface="Arial" panose="020B0604020202020204" pitchFamily="34" charset="0"/>
              </a:rPr>
              <a:t>:</a:t>
            </a:r>
          </a:p>
          <a:p>
            <a:r>
              <a:rPr lang="it-IT" sz="1600" dirty="0">
                <a:latin typeface="Arial" panose="020B0604020202020204" pitchFamily="34" charset="0"/>
              </a:rPr>
              <a:t>CUB-200-2011</a:t>
            </a:r>
          </a:p>
          <a:p>
            <a:r>
              <a:rPr lang="it-IT" sz="1600" dirty="0">
                <a:latin typeface="Arial" panose="020B0604020202020204" pitchFamily="34" charset="0"/>
              </a:rPr>
              <a:t>11.788 immagini</a:t>
            </a:r>
          </a:p>
          <a:p>
            <a:r>
              <a:rPr lang="it-IT" sz="1600" dirty="0">
                <a:latin typeface="Arial" panose="020B0604020202020204" pitchFamily="34" charset="0"/>
              </a:rPr>
              <a:t>200 classi differenti</a:t>
            </a:r>
          </a:p>
          <a:p>
            <a:r>
              <a:rPr lang="it-IT" sz="1600" dirty="0">
                <a:latin typeface="Arial" panose="020B0604020202020204" pitchFamily="34" charset="0"/>
              </a:rPr>
              <a:t>100 base set</a:t>
            </a:r>
          </a:p>
          <a:p>
            <a:r>
              <a:rPr lang="it-IT" sz="1600" dirty="0">
                <a:latin typeface="Arial" panose="020B0604020202020204" pitchFamily="34" charset="0"/>
              </a:rPr>
              <a:t>50 </a:t>
            </a:r>
            <a:r>
              <a:rPr lang="it-IT" sz="1600" dirty="0" err="1">
                <a:latin typeface="Arial" panose="020B0604020202020204" pitchFamily="34" charset="0"/>
              </a:rPr>
              <a:t>validation</a:t>
            </a:r>
            <a:r>
              <a:rPr lang="it-IT" sz="1600" dirty="0">
                <a:latin typeface="Arial" panose="020B0604020202020204" pitchFamily="34" charset="0"/>
              </a:rPr>
              <a:t> set</a:t>
            </a:r>
          </a:p>
          <a:p>
            <a:r>
              <a:rPr lang="it-IT" sz="1600" dirty="0">
                <a:latin typeface="Arial" panose="020B0604020202020204" pitchFamily="34" charset="0"/>
              </a:rPr>
              <a:t>50 </a:t>
            </a:r>
            <a:r>
              <a:rPr lang="it-IT" sz="1600" dirty="0" err="1">
                <a:latin typeface="Arial" panose="020B0604020202020204" pitchFamily="34" charset="0"/>
              </a:rPr>
              <a:t>novel</a:t>
            </a:r>
            <a:r>
              <a:rPr lang="it-IT" sz="1600" dirty="0">
                <a:latin typeface="Arial" panose="020B0604020202020204" pitchFamily="34" charset="0"/>
              </a:rPr>
              <a:t> set</a:t>
            </a:r>
          </a:p>
          <a:p>
            <a:endParaRPr lang="it-IT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4F7A54B7-C470-48F9-8C97-70EC369A5DF7}"/>
              </a:ext>
            </a:extLst>
          </p:cNvPr>
          <p:cNvSpPr txBox="1"/>
          <p:nvPr/>
        </p:nvSpPr>
        <p:spPr>
          <a:xfrm>
            <a:off x="2787880" y="2614880"/>
            <a:ext cx="277345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b="1" dirty="0" err="1"/>
              <a:t>Character</a:t>
            </a:r>
            <a:r>
              <a:rPr lang="it-IT" sz="1600" b="1" dirty="0"/>
              <a:t> </a:t>
            </a:r>
            <a:r>
              <a:rPr lang="it-IT" sz="1600" b="1" dirty="0" err="1"/>
              <a:t>recognition</a:t>
            </a:r>
            <a:r>
              <a:rPr lang="it-IT" sz="1600" b="1" dirty="0"/>
              <a:t>:</a:t>
            </a:r>
          </a:p>
          <a:p>
            <a:r>
              <a:rPr lang="it-IT" sz="1600" dirty="0" err="1"/>
              <a:t>Omniglot</a:t>
            </a:r>
            <a:endParaRPr lang="it-IT" sz="1600" dirty="0"/>
          </a:p>
          <a:p>
            <a:r>
              <a:rPr lang="it-IT" sz="1600" dirty="0"/>
              <a:t>1623 caratteri da 50 lingue</a:t>
            </a:r>
          </a:p>
          <a:p>
            <a:r>
              <a:rPr lang="it-IT" sz="1600" dirty="0"/>
              <a:t>Classi aumentate con rotazioni </a:t>
            </a:r>
          </a:p>
          <a:p>
            <a:r>
              <a:rPr lang="it-IT" sz="1600" dirty="0"/>
              <a:t>1692 classi </a:t>
            </a:r>
            <a:r>
              <a:rPr lang="it-IT" sz="1600" dirty="0" err="1"/>
              <a:t>novel</a:t>
            </a:r>
            <a:endParaRPr lang="it-IT" sz="1600" dirty="0"/>
          </a:p>
        </p:txBody>
      </p:sp>
      <p:pic>
        <p:nvPicPr>
          <p:cNvPr id="5122" name="Picture 2" descr="Examples of CUB-200-2011 dataset [1]. Large variance in the same... |  Download Scientific Diagram">
            <a:extLst>
              <a:ext uri="{FF2B5EF4-FFF2-40B4-BE49-F238E27FC236}">
                <a16:creationId xmlns:a16="http://schemas.microsoft.com/office/drawing/2014/main" id="{91B53559-B11A-4F58-9915-70103158E8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652" y="4376264"/>
            <a:ext cx="3586162" cy="178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utoShape 4">
            <a:extLst>
              <a:ext uri="{FF2B5EF4-FFF2-40B4-BE49-F238E27FC236}">
                <a16:creationId xmlns:a16="http://schemas.microsoft.com/office/drawing/2014/main" id="{16F1DE0C-E9F5-4BC1-A098-03900863126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8229D92C-0821-41A1-8350-3494737568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9446" y="4005544"/>
            <a:ext cx="3586163" cy="2175559"/>
          </a:xfrm>
          <a:prstGeom prst="rect">
            <a:avLst/>
          </a:prstGeom>
        </p:spPr>
      </p:pic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4C7430D4-7833-471A-B4FC-3DD94C8FF0B6}"/>
              </a:ext>
            </a:extLst>
          </p:cNvPr>
          <p:cNvSpPr txBox="1"/>
          <p:nvPr/>
        </p:nvSpPr>
        <p:spPr>
          <a:xfrm>
            <a:off x="5495005" y="5878627"/>
            <a:ext cx="3284305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400" b="0" i="0" dirty="0">
                <a:effectLst/>
                <a:latin typeface="Arial" panose="020B0604020202020204" pitchFamily="34" charset="0"/>
              </a:rPr>
              <a:t>EMNIST ha caratteri bianchi su sfondo nero, si </a:t>
            </a:r>
            <a:r>
              <a:rPr lang="it-IT" sz="1400" dirty="0">
                <a:latin typeface="Arial" panose="020B0604020202020204" pitchFamily="34" charset="0"/>
              </a:rPr>
              <a:t>è </a:t>
            </a:r>
            <a:r>
              <a:rPr lang="it-IT" sz="1400" b="0" i="0" dirty="0">
                <a:effectLst/>
                <a:latin typeface="Arial" panose="020B0604020202020204" pitchFamily="34" charset="0"/>
              </a:rPr>
              <a:t>dunque invertito il colore a nero su bianco come in </a:t>
            </a:r>
            <a:r>
              <a:rPr lang="it-IT" sz="1400" b="0" i="0" dirty="0" err="1">
                <a:effectLst/>
                <a:latin typeface="Arial" panose="020B0604020202020204" pitchFamily="34" charset="0"/>
              </a:rPr>
              <a:t>Omniglot</a:t>
            </a:r>
            <a:endParaRPr lang="it-IT" sz="1400" dirty="0"/>
          </a:p>
        </p:txBody>
      </p:sp>
    </p:spTree>
    <p:extLst>
      <p:ext uri="{BB962C8B-B14F-4D97-AF65-F5344CB8AC3E}">
        <p14:creationId xmlns:p14="http://schemas.microsoft.com/office/powerpoint/2010/main" val="7888009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07"/>
            <a:ext cx="9180512" cy="6872633"/>
          </a:xfrm>
          <a:prstGeom prst="rect">
            <a:avLst/>
          </a:prstGeom>
        </p:spPr>
      </p:pic>
      <p:sp>
        <p:nvSpPr>
          <p:cNvPr id="7" name="CasellaDiTesto 6"/>
          <p:cNvSpPr txBox="1"/>
          <p:nvPr/>
        </p:nvSpPr>
        <p:spPr>
          <a:xfrm>
            <a:off x="692378" y="682227"/>
            <a:ext cx="4663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Data </a:t>
            </a:r>
            <a:r>
              <a:rPr lang="it-IT" sz="2400" b="1" dirty="0" err="1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Augmentation</a:t>
            </a:r>
            <a:endParaRPr lang="it-IT" sz="2400" b="1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2" name="Rettangolo 11"/>
          <p:cNvSpPr/>
          <p:nvPr/>
        </p:nvSpPr>
        <p:spPr>
          <a:xfrm>
            <a:off x="8255000" y="6366466"/>
            <a:ext cx="280763" cy="501650"/>
          </a:xfrm>
          <a:prstGeom prst="rect">
            <a:avLst/>
          </a:prstGeom>
          <a:solidFill>
            <a:srgbClr val="00305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003257"/>
              </a:solidFill>
            </a:endParaRPr>
          </a:p>
        </p:txBody>
      </p:sp>
      <p:sp>
        <p:nvSpPr>
          <p:cNvPr id="11" name="Segnaposto numero diapositiva 10"/>
          <p:cNvSpPr>
            <a:spLocks noGrp="1"/>
          </p:cNvSpPr>
          <p:nvPr>
            <p:ph type="sldNum" sz="quarter" idx="12"/>
          </p:nvPr>
        </p:nvSpPr>
        <p:spPr>
          <a:xfrm>
            <a:off x="6402163" y="6356350"/>
            <a:ext cx="2133600" cy="365125"/>
          </a:xfrm>
        </p:spPr>
        <p:txBody>
          <a:bodyPr/>
          <a:lstStyle/>
          <a:p>
            <a:fld id="{8EB8520A-26EA-DE4B-B141-4532FC98FF0E}" type="slidenum">
              <a:rPr lang="it-IT" b="1" smtClean="0">
                <a:solidFill>
                  <a:schemeClr val="bg1"/>
                </a:solidFill>
                <a:latin typeface="Arial"/>
                <a:cs typeface="Arial"/>
              </a:rPr>
              <a:pPr/>
              <a:t>12</a:t>
            </a:fld>
            <a:endParaRPr lang="it-IT" b="1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0" name="CasellaDiTesto 9"/>
          <p:cNvSpPr txBox="1"/>
          <p:nvPr/>
        </p:nvSpPr>
        <p:spPr>
          <a:xfrm>
            <a:off x="6278197" y="167259"/>
            <a:ext cx="24256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sz="800" b="1" dirty="0" err="1">
                <a:solidFill>
                  <a:schemeClr val="bg1"/>
                </a:solidFill>
                <a:latin typeface="Arial"/>
                <a:cs typeface="Arial"/>
              </a:rPr>
              <a:t>Few</a:t>
            </a:r>
            <a:r>
              <a:rPr lang="it-IT" sz="800" b="1" dirty="0">
                <a:solidFill>
                  <a:schemeClr val="bg1"/>
                </a:solidFill>
                <a:latin typeface="Arial"/>
                <a:cs typeface="Arial"/>
              </a:rPr>
              <a:t>-Shot learning with </a:t>
            </a:r>
            <a:r>
              <a:rPr lang="it-IT" sz="800" b="1" dirty="0" err="1">
                <a:solidFill>
                  <a:schemeClr val="bg1"/>
                </a:solidFill>
                <a:latin typeface="Arial"/>
                <a:cs typeface="Arial"/>
              </a:rPr>
              <a:t>Prototypical</a:t>
            </a:r>
            <a:r>
              <a:rPr lang="it-IT" sz="800" b="1" dirty="0">
                <a:solidFill>
                  <a:schemeClr val="bg1"/>
                </a:solidFill>
                <a:latin typeface="Arial"/>
                <a:cs typeface="Arial"/>
              </a:rPr>
              <a:t> Networks</a:t>
            </a:r>
          </a:p>
        </p:txBody>
      </p:sp>
      <p:sp>
        <p:nvSpPr>
          <p:cNvPr id="14" name="CasellaDiTesto 13"/>
          <p:cNvSpPr txBox="1"/>
          <p:nvPr/>
        </p:nvSpPr>
        <p:spPr>
          <a:xfrm>
            <a:off x="7627925" y="403482"/>
            <a:ext cx="107593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sz="800" dirty="0">
                <a:solidFill>
                  <a:schemeClr val="bg1"/>
                </a:solidFill>
                <a:latin typeface="Arial"/>
                <a:cs typeface="Arial"/>
              </a:rPr>
              <a:t>Firenze 31/03/2021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EE04BF00-9B2D-4E47-B699-BA9D4249CC94}"/>
              </a:ext>
            </a:extLst>
          </p:cNvPr>
          <p:cNvSpPr txBox="1"/>
          <p:nvPr/>
        </p:nvSpPr>
        <p:spPr>
          <a:xfrm>
            <a:off x="484988" y="1063223"/>
            <a:ext cx="6236323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it-IT" b="0" i="0" dirty="0">
                <a:effectLst/>
                <a:latin typeface="Arial" panose="020B0604020202020204" pitchFamily="34" charset="0"/>
              </a:rPr>
              <a:t>Per migliorare la generalizzazione ed evitare </a:t>
            </a:r>
            <a:r>
              <a:rPr lang="it-IT" b="0" i="0" dirty="0" err="1">
                <a:effectLst/>
                <a:latin typeface="Arial" panose="020B0604020202020204" pitchFamily="34" charset="0"/>
              </a:rPr>
              <a:t>overfitting</a:t>
            </a:r>
            <a:r>
              <a:rPr lang="it-IT" b="0" i="0" dirty="0">
                <a:effectLst/>
                <a:latin typeface="Arial" panose="020B0604020202020204" pitchFamily="34" charset="0"/>
              </a:rPr>
              <a:t> si sintetizzano i dati attraverso trasformazioni che preservano le labels. </a:t>
            </a:r>
          </a:p>
          <a:p>
            <a:pPr algn="just"/>
            <a:r>
              <a:rPr lang="it-IT" b="0" i="0" dirty="0">
                <a:effectLst/>
                <a:latin typeface="Arial" panose="020B0604020202020204" pitchFamily="34" charset="0"/>
              </a:rPr>
              <a:t>Nel meta-training sul dataset CUB si applica una standard data </a:t>
            </a:r>
            <a:r>
              <a:rPr lang="it-IT" b="0" i="0" dirty="0" err="1">
                <a:effectLst/>
                <a:latin typeface="Arial" panose="020B0604020202020204" pitchFamily="34" charset="0"/>
              </a:rPr>
              <a:t>augmentation</a:t>
            </a:r>
            <a:r>
              <a:rPr lang="it-IT" b="0" i="0" dirty="0">
                <a:effectLst/>
                <a:latin typeface="Arial" panose="020B0604020202020204" pitchFamily="34" charset="0"/>
              </a:rPr>
              <a:t> che comprende: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b="0" i="0" dirty="0">
                <a:effectLst/>
                <a:latin typeface="Arial" panose="020B0604020202020204" pitchFamily="34" charset="0"/>
              </a:rPr>
              <a:t>random </a:t>
            </a:r>
            <a:r>
              <a:rPr lang="it-IT" b="0" i="0" dirty="0" err="1">
                <a:effectLst/>
                <a:latin typeface="Arial" panose="020B0604020202020204" pitchFamily="34" charset="0"/>
              </a:rPr>
              <a:t>crop</a:t>
            </a:r>
            <a:endParaRPr lang="it-IT" b="0" i="0" dirty="0">
              <a:effectLst/>
              <a:latin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b="0" i="0" dirty="0" err="1">
                <a:effectLst/>
                <a:latin typeface="Arial" panose="020B0604020202020204" pitchFamily="34" charset="0"/>
              </a:rPr>
              <a:t>left-right</a:t>
            </a:r>
            <a:r>
              <a:rPr lang="it-IT" b="0" i="0" dirty="0">
                <a:effectLst/>
                <a:latin typeface="Arial" panose="020B0604020202020204" pitchFamily="34" charset="0"/>
              </a:rPr>
              <a:t> flip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b="0" i="0" dirty="0">
                <a:effectLst/>
                <a:latin typeface="Arial" panose="020B0604020202020204" pitchFamily="34" charset="0"/>
              </a:rPr>
              <a:t>color </a:t>
            </a:r>
            <a:r>
              <a:rPr lang="it-IT" b="0" i="0" dirty="0" err="1">
                <a:effectLst/>
                <a:latin typeface="Arial" panose="020B0604020202020204" pitchFamily="34" charset="0"/>
              </a:rPr>
              <a:t>jitter</a:t>
            </a:r>
            <a:endParaRPr lang="it-IT" dirty="0">
              <a:latin typeface="Arial" panose="020B0604020202020204" pitchFamily="34" charset="0"/>
            </a:endParaRPr>
          </a:p>
          <a:p>
            <a:pPr algn="just"/>
            <a:r>
              <a:rPr lang="it-IT" dirty="0">
                <a:latin typeface="Arial" panose="020B0604020202020204" pitchFamily="34" charset="0"/>
              </a:rPr>
              <a:t>È stato</a:t>
            </a:r>
            <a:r>
              <a:rPr lang="it-IT" b="0" i="0" dirty="0">
                <a:effectLst/>
                <a:latin typeface="Arial" panose="020B0604020202020204" pitchFamily="34" charset="0"/>
              </a:rPr>
              <a:t> effettuato anche il meta training senza data </a:t>
            </a:r>
            <a:r>
              <a:rPr lang="it-IT" b="0" i="0" dirty="0" err="1">
                <a:effectLst/>
                <a:latin typeface="Arial" panose="020B0604020202020204" pitchFamily="34" charset="0"/>
              </a:rPr>
              <a:t>augmentation</a:t>
            </a:r>
            <a:r>
              <a:rPr lang="it-IT" b="0" i="0" dirty="0">
                <a:effectLst/>
                <a:latin typeface="Arial" panose="020B0604020202020204" pitchFamily="34" charset="0"/>
              </a:rPr>
              <a:t> per mostrare le differenze di prestazioni che ne risulta applicandola. </a:t>
            </a:r>
            <a:endParaRPr lang="it-IT" dirty="0">
              <a:latin typeface="Arial" panose="020B0604020202020204" pitchFamily="34" charset="0"/>
            </a:endParaRPr>
          </a:p>
          <a:p>
            <a:pPr algn="just"/>
            <a:endParaRPr lang="it-IT" dirty="0">
              <a:latin typeface="Arial" panose="020B0604020202020204" pitchFamily="34" charset="0"/>
            </a:endParaRPr>
          </a:p>
          <a:p>
            <a:pPr algn="just"/>
            <a:r>
              <a:rPr lang="it-IT" b="0" i="0" dirty="0">
                <a:effectLst/>
                <a:latin typeface="Arial" panose="020B0604020202020204" pitchFamily="34" charset="0"/>
              </a:rPr>
              <a:t>Dato che i caratteri </a:t>
            </a:r>
            <a:r>
              <a:rPr lang="it-IT" b="0" i="0" dirty="0" err="1">
                <a:effectLst/>
                <a:latin typeface="Arial" panose="020B0604020202020204" pitchFamily="34" charset="0"/>
              </a:rPr>
              <a:t>Omniglot</a:t>
            </a:r>
            <a:r>
              <a:rPr lang="it-IT" b="0" i="0" dirty="0">
                <a:effectLst/>
                <a:latin typeface="Arial" panose="020B0604020202020204" pitchFamily="34" charset="0"/>
              </a:rPr>
              <a:t> sono bianchi e neri allineati al centro e sensitivi alla rotazione non si</a:t>
            </a:r>
            <a:r>
              <a:rPr lang="it-IT" dirty="0">
                <a:latin typeface="Arial" panose="020B0604020202020204" pitchFamily="34" charset="0"/>
              </a:rPr>
              <a:t> è </a:t>
            </a:r>
            <a:r>
              <a:rPr lang="it-IT" b="0" i="0" dirty="0">
                <a:effectLst/>
                <a:latin typeface="Arial" panose="020B0604020202020204" pitchFamily="34" charset="0"/>
              </a:rPr>
              <a:t>usata la data </a:t>
            </a:r>
            <a:r>
              <a:rPr lang="it-IT" b="0" i="0" dirty="0" err="1">
                <a:effectLst/>
                <a:latin typeface="Arial" panose="020B0604020202020204" pitchFamily="34" charset="0"/>
              </a:rPr>
              <a:t>augmentation</a:t>
            </a:r>
            <a:r>
              <a:rPr lang="it-IT" b="0" i="0" dirty="0">
                <a:effectLst/>
                <a:latin typeface="Arial" panose="020B0604020202020204" pitchFamily="34" charset="0"/>
              </a:rPr>
              <a:t> nei relativi esperimenti</a:t>
            </a:r>
            <a:endParaRPr lang="it-IT" dirty="0"/>
          </a:p>
        </p:txBody>
      </p:sp>
      <p:pic>
        <p:nvPicPr>
          <p:cNvPr id="6146" name="Picture 2" descr="Why and How to Implement Random Crop Data Augmentation">
            <a:extLst>
              <a:ext uri="{FF2B5EF4-FFF2-40B4-BE49-F238E27FC236}">
                <a16:creationId xmlns:a16="http://schemas.microsoft.com/office/drawing/2014/main" id="{18C00F02-38EE-4593-AC23-7AEA38B051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375" y="1849472"/>
            <a:ext cx="2887336" cy="2053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False Choice stimuli. The left-tilted can be flipped left-to-right to... |  Download Scientific Diagram">
            <a:extLst>
              <a:ext uri="{FF2B5EF4-FFF2-40B4-BE49-F238E27FC236}">
                <a16:creationId xmlns:a16="http://schemas.microsoft.com/office/drawing/2014/main" id="{F8986BA9-4B68-4C67-98AB-10AC054A08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1311" y="3626404"/>
            <a:ext cx="2323020" cy="1557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ColorJitter Explained | Papers With Code">
            <a:extLst>
              <a:ext uri="{FF2B5EF4-FFF2-40B4-BE49-F238E27FC236}">
                <a16:creationId xmlns:a16="http://schemas.microsoft.com/office/drawing/2014/main" id="{43730AF5-5804-437E-A7DE-98BF98ECFD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8905" y="5260626"/>
            <a:ext cx="4446189" cy="1537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34960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07"/>
            <a:ext cx="9180512" cy="6872633"/>
          </a:xfrm>
          <a:prstGeom prst="rect">
            <a:avLst/>
          </a:prstGeom>
        </p:spPr>
      </p:pic>
      <p:sp>
        <p:nvSpPr>
          <p:cNvPr id="7" name="CasellaDiTesto 6"/>
          <p:cNvSpPr txBox="1"/>
          <p:nvPr/>
        </p:nvSpPr>
        <p:spPr>
          <a:xfrm>
            <a:off x="636955" y="763573"/>
            <a:ext cx="4663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Implementazione proposta</a:t>
            </a:r>
          </a:p>
        </p:txBody>
      </p:sp>
      <p:sp>
        <p:nvSpPr>
          <p:cNvPr id="12" name="Rettangolo 11"/>
          <p:cNvSpPr/>
          <p:nvPr/>
        </p:nvSpPr>
        <p:spPr>
          <a:xfrm>
            <a:off x="8255000" y="6366466"/>
            <a:ext cx="280763" cy="501650"/>
          </a:xfrm>
          <a:prstGeom prst="rect">
            <a:avLst/>
          </a:prstGeom>
          <a:solidFill>
            <a:srgbClr val="00305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003257"/>
              </a:solidFill>
            </a:endParaRPr>
          </a:p>
        </p:txBody>
      </p:sp>
      <p:sp>
        <p:nvSpPr>
          <p:cNvPr id="11" name="Segnaposto numero diapositiva 10"/>
          <p:cNvSpPr>
            <a:spLocks noGrp="1"/>
          </p:cNvSpPr>
          <p:nvPr>
            <p:ph type="sldNum" sz="quarter" idx="12"/>
          </p:nvPr>
        </p:nvSpPr>
        <p:spPr>
          <a:xfrm>
            <a:off x="6402163" y="6356350"/>
            <a:ext cx="2133600" cy="365125"/>
          </a:xfrm>
        </p:spPr>
        <p:txBody>
          <a:bodyPr/>
          <a:lstStyle/>
          <a:p>
            <a:fld id="{8EB8520A-26EA-DE4B-B141-4532FC98FF0E}" type="slidenum">
              <a:rPr lang="it-IT" b="1" smtClean="0">
                <a:solidFill>
                  <a:schemeClr val="bg1"/>
                </a:solidFill>
                <a:latin typeface="Arial"/>
                <a:cs typeface="Arial"/>
              </a:rPr>
              <a:pPr/>
              <a:t>13</a:t>
            </a:fld>
            <a:endParaRPr lang="it-IT" b="1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0" name="CasellaDiTesto 9"/>
          <p:cNvSpPr txBox="1"/>
          <p:nvPr/>
        </p:nvSpPr>
        <p:spPr>
          <a:xfrm>
            <a:off x="6278197" y="167259"/>
            <a:ext cx="24256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sz="800" b="1" dirty="0" err="1">
                <a:solidFill>
                  <a:schemeClr val="bg1"/>
                </a:solidFill>
                <a:latin typeface="Arial"/>
                <a:cs typeface="Arial"/>
              </a:rPr>
              <a:t>Few</a:t>
            </a:r>
            <a:r>
              <a:rPr lang="it-IT" sz="800" b="1" dirty="0">
                <a:solidFill>
                  <a:schemeClr val="bg1"/>
                </a:solidFill>
                <a:latin typeface="Arial"/>
                <a:cs typeface="Arial"/>
              </a:rPr>
              <a:t>-Shot learning with </a:t>
            </a:r>
            <a:r>
              <a:rPr lang="it-IT" sz="800" b="1" dirty="0" err="1">
                <a:solidFill>
                  <a:schemeClr val="bg1"/>
                </a:solidFill>
                <a:latin typeface="Arial"/>
                <a:cs typeface="Arial"/>
              </a:rPr>
              <a:t>Prototypical</a:t>
            </a:r>
            <a:r>
              <a:rPr lang="it-IT" sz="800" b="1" dirty="0">
                <a:solidFill>
                  <a:schemeClr val="bg1"/>
                </a:solidFill>
                <a:latin typeface="Arial"/>
                <a:cs typeface="Arial"/>
              </a:rPr>
              <a:t> Networks</a:t>
            </a:r>
          </a:p>
        </p:txBody>
      </p:sp>
      <p:sp>
        <p:nvSpPr>
          <p:cNvPr id="14" name="CasellaDiTesto 13"/>
          <p:cNvSpPr txBox="1"/>
          <p:nvPr/>
        </p:nvSpPr>
        <p:spPr>
          <a:xfrm>
            <a:off x="7627925" y="403482"/>
            <a:ext cx="107593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sz="800" dirty="0">
                <a:solidFill>
                  <a:schemeClr val="bg1"/>
                </a:solidFill>
                <a:latin typeface="Arial"/>
                <a:cs typeface="Arial"/>
              </a:rPr>
              <a:t>Firenze 31/03/2021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18E271EB-F28B-4D28-91E1-65DA504C41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6656" y="994406"/>
            <a:ext cx="2927205" cy="4781387"/>
          </a:xfrm>
          <a:prstGeom prst="rect">
            <a:avLst/>
          </a:prstGeom>
        </p:spPr>
      </p:pic>
      <p:pic>
        <p:nvPicPr>
          <p:cNvPr id="7170" name="Picture 2" descr="Alle prese con PyTorch - Parte 1: tensori e gradienti | Italian Association  for Machine Learning">
            <a:extLst>
              <a:ext uri="{FF2B5EF4-FFF2-40B4-BE49-F238E27FC236}">
                <a16:creationId xmlns:a16="http://schemas.microsoft.com/office/drawing/2014/main" id="{5BADFAE7-EF82-479C-9E83-EF68D72490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1659" y="5985554"/>
            <a:ext cx="2484234" cy="679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2">
            <a:extLst>
              <a:ext uri="{FF2B5EF4-FFF2-40B4-BE49-F238E27FC236}">
                <a16:creationId xmlns:a16="http://schemas.microsoft.com/office/drawing/2014/main" id="{98351A43-3F93-46D5-B583-DCB92A27E0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7728" y="1439242"/>
            <a:ext cx="5038928" cy="36933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600" b="1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import </a:t>
            </a:r>
            <a:r>
              <a:rPr kumimoji="0" lang="it-IT" altLang="it-IT" sz="1600" b="1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torch.optim</a:t>
            </a:r>
            <a:r>
              <a:rPr kumimoji="0" lang="it-IT" altLang="it-IT" sz="1600" b="1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 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it-IT" altLang="it-IT" sz="1600" b="1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import </a:t>
            </a:r>
            <a:r>
              <a:rPr kumimoji="0" lang="it-IT" altLang="it-IT" sz="1600" b="1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torch.utils.data.sampler</a:t>
            </a:r>
            <a:endParaRPr kumimoji="0" lang="it-IT" altLang="it-IT" sz="1600" b="1" i="0" u="none" strike="noStrike" cap="none" normalizeH="0" baseline="0" dirty="0">
              <a:ln>
                <a:noFill/>
              </a:ln>
              <a:solidFill>
                <a:srgbClr val="24292E"/>
              </a:solidFill>
              <a:effectLst/>
              <a:latin typeface="SFMono-Regular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it-IT" altLang="it-IT" sz="1600" b="1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import </a:t>
            </a:r>
            <a:r>
              <a:rPr kumimoji="0" lang="it-IT" altLang="it-IT" sz="1600" b="1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torch.nn</a:t>
            </a:r>
            <a:r>
              <a:rPr kumimoji="0" lang="it-IT" altLang="it-IT" sz="1600" b="1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 </a:t>
            </a:r>
            <a:r>
              <a:rPr kumimoji="0" lang="it-IT" altLang="it-IT" sz="1600" b="1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as</a:t>
            </a:r>
            <a:r>
              <a:rPr kumimoji="0" lang="it-IT" altLang="it-IT" sz="1600" b="1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 </a:t>
            </a:r>
            <a:r>
              <a:rPr kumimoji="0" lang="it-IT" altLang="it-IT" sz="1600" b="1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nn</a:t>
            </a:r>
            <a:r>
              <a:rPr kumimoji="0" lang="it-IT" altLang="it-IT" sz="1600" b="1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 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it-IT" altLang="it-IT" sz="1600" b="1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from </a:t>
            </a:r>
            <a:r>
              <a:rPr kumimoji="0" lang="it-IT" altLang="it-IT" sz="1600" b="1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torch.autograd</a:t>
            </a:r>
            <a:r>
              <a:rPr lang="it-IT" altLang="it-IT" sz="1600" b="1" dirty="0">
                <a:solidFill>
                  <a:srgbClr val="24292E"/>
                </a:solidFill>
                <a:latin typeface="SFMono-Regular"/>
              </a:rPr>
              <a:t>  </a:t>
            </a:r>
            <a:r>
              <a:rPr kumimoji="0" lang="it-IT" altLang="it-IT" sz="1600" b="1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import </a:t>
            </a:r>
            <a:r>
              <a:rPr kumimoji="0" lang="it-IT" altLang="it-IT" sz="1600" b="1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Variable</a:t>
            </a:r>
            <a:r>
              <a:rPr kumimoji="0" lang="it-IT" altLang="it-IT" sz="1600" b="1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 </a:t>
            </a:r>
            <a:endParaRPr lang="it-IT" altLang="it-IT" sz="1600" b="1" dirty="0">
              <a:solidFill>
                <a:srgbClr val="24292E"/>
              </a:solidFill>
              <a:latin typeface="SFMono-Regular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it-IT" altLang="it-IT" sz="1600" b="1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import </a:t>
            </a:r>
            <a:r>
              <a:rPr kumimoji="0" lang="it-IT" altLang="it-IT" sz="1600" b="1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torch.nn.functional</a:t>
            </a:r>
            <a:r>
              <a:rPr kumimoji="0" lang="it-IT" altLang="it-IT" sz="1600" b="1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 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it-IT" altLang="it-IT" sz="1600" b="1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import </a:t>
            </a:r>
            <a:r>
              <a:rPr kumimoji="0" lang="it-IT" altLang="it-IT" sz="1600" b="1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torchvision.transforms</a:t>
            </a:r>
            <a:r>
              <a:rPr kumimoji="0" lang="it-IT" altLang="it-IT" sz="1600" b="1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 </a:t>
            </a:r>
            <a:r>
              <a:rPr kumimoji="0" lang="it-IT" altLang="it-IT" sz="1600" b="1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as</a:t>
            </a:r>
            <a:r>
              <a:rPr kumimoji="0" lang="it-IT" altLang="it-IT" sz="1600" b="1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 </a:t>
            </a:r>
            <a:r>
              <a:rPr kumimoji="0" lang="it-IT" altLang="it-IT" sz="1600" b="1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transforms</a:t>
            </a:r>
            <a:r>
              <a:rPr kumimoji="0" lang="it-IT" altLang="it-IT" sz="1600" b="1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600" b="1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import </a:t>
            </a:r>
            <a:r>
              <a:rPr kumimoji="0" lang="it-IT" altLang="it-IT" sz="1600" b="1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glob</a:t>
            </a:r>
            <a:endParaRPr kumimoji="0" lang="it-IT" altLang="it-IT" sz="1600" b="1" i="0" u="none" strike="noStrike" cap="none" normalizeH="0" baseline="0" dirty="0">
              <a:ln>
                <a:noFill/>
              </a:ln>
              <a:solidFill>
                <a:srgbClr val="24292E"/>
              </a:solidFill>
              <a:effectLst/>
              <a:latin typeface="SFMono-Regular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600" b="1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import </a:t>
            </a:r>
            <a:r>
              <a:rPr kumimoji="0" lang="it-IT" altLang="it-IT" sz="1600" b="1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os</a:t>
            </a:r>
            <a:endParaRPr kumimoji="0" lang="it-IT" altLang="it-IT" sz="1600" b="1" i="0" u="none" strike="noStrike" cap="none" normalizeH="0" baseline="0" dirty="0">
              <a:ln>
                <a:noFill/>
              </a:ln>
              <a:solidFill>
                <a:srgbClr val="24292E"/>
              </a:solidFill>
              <a:effectLst/>
              <a:latin typeface="SFMono-Regular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600" b="1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import random from </a:t>
            </a:r>
            <a:r>
              <a:rPr kumimoji="0" lang="it-IT" altLang="it-IT" sz="1600" b="1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matplotlib</a:t>
            </a:r>
            <a:r>
              <a:rPr kumimoji="0" lang="it-IT" altLang="it-IT" sz="1600" b="1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600" b="1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import </a:t>
            </a:r>
            <a:r>
              <a:rPr kumimoji="0" lang="it-IT" altLang="it-IT" sz="1600" b="1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pyplot</a:t>
            </a:r>
            <a:r>
              <a:rPr kumimoji="0" lang="it-IT" altLang="it-IT" sz="1600" b="1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 </a:t>
            </a:r>
            <a:r>
              <a:rPr kumimoji="0" lang="it-IT" altLang="it-IT" sz="1600" b="1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as</a:t>
            </a:r>
            <a:r>
              <a:rPr kumimoji="0" lang="it-IT" altLang="it-IT" sz="1600" b="1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 </a:t>
            </a:r>
            <a:r>
              <a:rPr kumimoji="0" lang="it-IT" altLang="it-IT" sz="1600" b="1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plt</a:t>
            </a:r>
            <a:r>
              <a:rPr kumimoji="0" lang="it-IT" altLang="it-IT" sz="1600" b="1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 from </a:t>
            </a:r>
            <a:r>
              <a:rPr kumimoji="0" lang="it-IT" altLang="it-IT" sz="1600" b="1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matplotlib.ticker</a:t>
            </a:r>
            <a:r>
              <a:rPr kumimoji="0" lang="it-IT" altLang="it-IT" sz="1600" b="1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600" b="1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import </a:t>
            </a:r>
            <a:r>
              <a:rPr kumimoji="0" lang="it-IT" altLang="it-IT" sz="1600" b="1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PercentFormatter</a:t>
            </a:r>
            <a:r>
              <a:rPr kumimoji="0" lang="it-IT" altLang="it-IT" sz="1600" b="1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600" b="1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from PIL import </a:t>
            </a:r>
            <a:r>
              <a:rPr kumimoji="0" lang="it-IT" altLang="it-IT" sz="1600" b="1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ImageEnhance</a:t>
            </a:r>
            <a:r>
              <a:rPr kumimoji="0" lang="it-IT" altLang="it-IT" sz="1600" b="1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 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it-IT" altLang="it-IT" sz="1600" b="1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import </a:t>
            </a:r>
            <a:r>
              <a:rPr kumimoji="0" lang="it-IT" altLang="it-IT" sz="1600" b="1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numpy</a:t>
            </a:r>
            <a:r>
              <a:rPr kumimoji="0" lang="it-IT" altLang="it-IT" sz="1600" b="1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 </a:t>
            </a:r>
            <a:r>
              <a:rPr kumimoji="0" lang="it-IT" altLang="it-IT" sz="1600" b="1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as</a:t>
            </a:r>
            <a:r>
              <a:rPr kumimoji="0" lang="it-IT" altLang="it-IT" sz="1600" b="1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 </a:t>
            </a:r>
            <a:r>
              <a:rPr kumimoji="0" lang="it-IT" altLang="it-IT" sz="1600" b="1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np</a:t>
            </a:r>
            <a:r>
              <a:rPr kumimoji="0" lang="it-IT" altLang="it-IT" sz="1600" b="1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600" b="1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import </a:t>
            </a:r>
            <a:r>
              <a:rPr kumimoji="0" lang="it-IT" altLang="it-IT" sz="1600" b="1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json</a:t>
            </a:r>
            <a:r>
              <a:rPr kumimoji="0" lang="it-IT" altLang="it-IT" sz="1600" b="1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600" b="1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import h5py</a:t>
            </a:r>
            <a:r>
              <a:rPr kumimoji="0" lang="it-IT" altLang="it-IT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it-IT" altLang="it-IT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E0C44C5C-4F78-4C42-B637-0CA40E6035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06470" y="5418551"/>
            <a:ext cx="4370185" cy="461665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200" b="1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{</a:t>
            </a:r>
            <a:r>
              <a:rPr kumimoji="0" lang="it-IT" altLang="it-IT" sz="1200" b="1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kumimoji="0" lang="it-IT" altLang="it-IT" sz="1200" b="1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label_names</a:t>
            </a:r>
            <a:r>
              <a:rPr kumimoji="0" lang="it-IT" altLang="it-IT" sz="1200" b="1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kumimoji="0" lang="it-IT" altLang="it-IT" sz="1200" b="1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: [</a:t>
            </a:r>
            <a:r>
              <a:rPr kumimoji="0" lang="it-IT" altLang="it-IT" sz="1200" b="1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"class0"</a:t>
            </a:r>
            <a:r>
              <a:rPr kumimoji="0" lang="it-IT" altLang="it-IT" sz="1200" b="1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r>
              <a:rPr kumimoji="0" lang="it-IT" altLang="it-IT" sz="1200" b="1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"class1"</a:t>
            </a:r>
            <a:r>
              <a:rPr kumimoji="0" lang="it-IT" altLang="it-IT" sz="1200" b="1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r>
              <a:rPr kumimoji="0" lang="it-IT" altLang="it-IT" sz="1200" b="1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"..."</a:t>
            </a:r>
            <a:r>
              <a:rPr kumimoji="0" lang="it-IT" altLang="it-IT" sz="1200" b="1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]</a:t>
            </a:r>
            <a:r>
              <a:rPr kumimoji="0" lang="it-IT" altLang="it-IT" sz="1200" b="1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it-IT" altLang="it-IT" sz="1200" b="1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kumimoji="0" lang="it-IT" altLang="it-IT" sz="1200" b="1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image_names</a:t>
            </a:r>
            <a:r>
              <a:rPr kumimoji="0" lang="it-IT" altLang="it-IT" sz="1200" b="1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kumimoji="0" lang="it-IT" altLang="it-IT" sz="1200" b="1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: [</a:t>
            </a:r>
            <a:r>
              <a:rPr kumimoji="0" lang="it-IT" altLang="it-IT" sz="1200" b="1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"filepath1"</a:t>
            </a:r>
            <a:r>
              <a:rPr kumimoji="0" lang="it-IT" altLang="it-IT" sz="1200" b="1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r>
              <a:rPr kumimoji="0" lang="it-IT" altLang="it-IT" sz="1200" b="1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"filepath2"</a:t>
            </a:r>
            <a:r>
              <a:rPr kumimoji="0" lang="it-IT" altLang="it-IT" sz="1200" b="1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r>
              <a:rPr kumimoji="0" lang="it-IT" altLang="it-IT" sz="1200" b="1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"..."</a:t>
            </a:r>
            <a:r>
              <a:rPr kumimoji="0" lang="it-IT" altLang="it-IT" sz="1200" b="1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]</a:t>
            </a:r>
            <a:r>
              <a:rPr kumimoji="0" lang="it-IT" altLang="it-IT" sz="1200" b="1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r>
              <a:rPr kumimoji="0" lang="it-IT" altLang="it-IT" sz="1200" b="1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kumimoji="0" lang="it-IT" altLang="it-IT" sz="1200" b="1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image_labels</a:t>
            </a:r>
            <a:r>
              <a:rPr kumimoji="0" lang="it-IT" altLang="it-IT" sz="1200" b="1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kumimoji="0" lang="it-IT" altLang="it-IT" sz="1200" b="1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:[</a:t>
            </a:r>
            <a:r>
              <a:rPr kumimoji="0" lang="it-IT" altLang="it-IT" sz="1200" b="1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"l1"</a:t>
            </a:r>
            <a:r>
              <a:rPr kumimoji="0" lang="it-IT" altLang="it-IT" sz="1200" b="1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r>
              <a:rPr kumimoji="0" lang="it-IT" altLang="it-IT" sz="1200" b="1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"l2"</a:t>
            </a:r>
            <a:r>
              <a:rPr kumimoji="0" lang="it-IT" altLang="it-IT" sz="1200" b="1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r>
              <a:rPr kumimoji="0" lang="it-IT" altLang="it-IT" sz="1200" b="1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"l3"</a:t>
            </a:r>
            <a:r>
              <a:rPr kumimoji="0" lang="it-IT" altLang="it-IT" sz="1200" b="1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r>
              <a:rPr kumimoji="0" lang="it-IT" altLang="it-IT" sz="1200" b="1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"..."</a:t>
            </a:r>
            <a:r>
              <a:rPr kumimoji="0" lang="it-IT" altLang="it-IT" sz="1200" b="1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]}  </a:t>
            </a:r>
            <a:endParaRPr kumimoji="0" lang="it-IT" altLang="it-IT" sz="1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CE07B123-665C-48BF-A559-180EB7E8628F}"/>
              </a:ext>
            </a:extLst>
          </p:cNvPr>
          <p:cNvCxnSpPr/>
          <p:nvPr/>
        </p:nvCxnSpPr>
        <p:spPr>
          <a:xfrm>
            <a:off x="1894788" y="4760536"/>
            <a:ext cx="707010" cy="58602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42B16B46-2AFC-4265-956C-C6461BAEC16D}"/>
              </a:ext>
            </a:extLst>
          </p:cNvPr>
          <p:cNvCxnSpPr/>
          <p:nvPr/>
        </p:nvCxnSpPr>
        <p:spPr>
          <a:xfrm flipV="1">
            <a:off x="4289196" y="2045616"/>
            <a:ext cx="1487460" cy="330094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99121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07"/>
            <a:ext cx="9180512" cy="6872633"/>
          </a:xfrm>
          <a:prstGeom prst="rect">
            <a:avLst/>
          </a:prstGeom>
        </p:spPr>
      </p:pic>
      <p:sp>
        <p:nvSpPr>
          <p:cNvPr id="7" name="CasellaDiTesto 6"/>
          <p:cNvSpPr txBox="1"/>
          <p:nvPr/>
        </p:nvSpPr>
        <p:spPr>
          <a:xfrm>
            <a:off x="645244" y="858568"/>
            <a:ext cx="4663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train.py</a:t>
            </a:r>
          </a:p>
        </p:txBody>
      </p:sp>
      <p:sp>
        <p:nvSpPr>
          <p:cNvPr id="12" name="Rettangolo 11"/>
          <p:cNvSpPr/>
          <p:nvPr/>
        </p:nvSpPr>
        <p:spPr>
          <a:xfrm>
            <a:off x="8255000" y="6366466"/>
            <a:ext cx="280763" cy="501650"/>
          </a:xfrm>
          <a:prstGeom prst="rect">
            <a:avLst/>
          </a:prstGeom>
          <a:solidFill>
            <a:srgbClr val="00305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003257"/>
              </a:solidFill>
            </a:endParaRPr>
          </a:p>
        </p:txBody>
      </p:sp>
      <p:sp>
        <p:nvSpPr>
          <p:cNvPr id="11" name="Segnaposto numero diapositiva 10"/>
          <p:cNvSpPr>
            <a:spLocks noGrp="1"/>
          </p:cNvSpPr>
          <p:nvPr>
            <p:ph type="sldNum" sz="quarter" idx="12"/>
          </p:nvPr>
        </p:nvSpPr>
        <p:spPr>
          <a:xfrm>
            <a:off x="6402163" y="6356350"/>
            <a:ext cx="2133600" cy="365125"/>
          </a:xfrm>
        </p:spPr>
        <p:txBody>
          <a:bodyPr/>
          <a:lstStyle/>
          <a:p>
            <a:fld id="{8EB8520A-26EA-DE4B-B141-4532FC98FF0E}" type="slidenum">
              <a:rPr lang="it-IT" b="1" smtClean="0">
                <a:solidFill>
                  <a:schemeClr val="bg1"/>
                </a:solidFill>
                <a:latin typeface="Arial"/>
                <a:cs typeface="Arial"/>
              </a:rPr>
              <a:pPr/>
              <a:t>14</a:t>
            </a:fld>
            <a:endParaRPr lang="it-IT" b="1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0" name="CasellaDiTesto 9"/>
          <p:cNvSpPr txBox="1"/>
          <p:nvPr/>
        </p:nvSpPr>
        <p:spPr>
          <a:xfrm>
            <a:off x="6278197" y="167259"/>
            <a:ext cx="24256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sz="800" b="1" dirty="0" err="1">
                <a:solidFill>
                  <a:schemeClr val="bg1"/>
                </a:solidFill>
                <a:latin typeface="Arial"/>
                <a:cs typeface="Arial"/>
              </a:rPr>
              <a:t>Few</a:t>
            </a:r>
            <a:r>
              <a:rPr lang="it-IT" sz="800" b="1" dirty="0">
                <a:solidFill>
                  <a:schemeClr val="bg1"/>
                </a:solidFill>
                <a:latin typeface="Arial"/>
                <a:cs typeface="Arial"/>
              </a:rPr>
              <a:t>-Shot learning with </a:t>
            </a:r>
            <a:r>
              <a:rPr lang="it-IT" sz="800" b="1" dirty="0" err="1">
                <a:solidFill>
                  <a:schemeClr val="bg1"/>
                </a:solidFill>
                <a:latin typeface="Arial"/>
                <a:cs typeface="Arial"/>
              </a:rPr>
              <a:t>Prototypical</a:t>
            </a:r>
            <a:r>
              <a:rPr lang="it-IT" sz="800" b="1" dirty="0">
                <a:solidFill>
                  <a:schemeClr val="bg1"/>
                </a:solidFill>
                <a:latin typeface="Arial"/>
                <a:cs typeface="Arial"/>
              </a:rPr>
              <a:t> Networks</a:t>
            </a:r>
          </a:p>
        </p:txBody>
      </p:sp>
      <p:sp>
        <p:nvSpPr>
          <p:cNvPr id="14" name="CasellaDiTesto 13"/>
          <p:cNvSpPr txBox="1"/>
          <p:nvPr/>
        </p:nvSpPr>
        <p:spPr>
          <a:xfrm>
            <a:off x="7627925" y="403482"/>
            <a:ext cx="107593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sz="800" dirty="0">
                <a:solidFill>
                  <a:schemeClr val="bg1"/>
                </a:solidFill>
                <a:latin typeface="Arial"/>
                <a:cs typeface="Arial"/>
              </a:rPr>
              <a:t>Firenze 31/03/2021</a:t>
            </a: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053DD5D8-8AD4-4A30-A5CC-F6FF07331C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08294" y="1340014"/>
            <a:ext cx="3563332" cy="4293483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05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# .Conv4, .Conv6, .ResNet10, .ResNet18, .ResNet34</a:t>
            </a:r>
            <a:br>
              <a:rPr kumimoji="0" lang="it-IT" altLang="it-IT" sz="105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it-IT" altLang="it-IT" sz="105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model = </a:t>
            </a:r>
            <a:r>
              <a:rPr kumimoji="0" lang="it-IT" altLang="it-IT" sz="105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'Conv6'</a:t>
            </a:r>
            <a:br>
              <a:rPr kumimoji="0" lang="it-IT" altLang="it-IT" sz="105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</a:br>
            <a:br>
              <a:rPr kumimoji="0" lang="it-IT" altLang="it-IT" sz="105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</a:br>
            <a:r>
              <a:rPr kumimoji="0" lang="it-IT" altLang="it-IT" sz="105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# CUB, </a:t>
            </a:r>
            <a:r>
              <a:rPr kumimoji="0" lang="it-IT" altLang="it-IT" sz="105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omniglot</a:t>
            </a:r>
            <a:r>
              <a:rPr kumimoji="0" lang="it-IT" altLang="it-IT" sz="105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, </a:t>
            </a:r>
            <a:r>
              <a:rPr kumimoji="0" lang="it-IT" altLang="it-IT" sz="105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cross_char</a:t>
            </a:r>
            <a:br>
              <a:rPr kumimoji="0" lang="it-IT" altLang="it-IT" sz="105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it-IT" altLang="it-IT" sz="105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dataset = </a:t>
            </a:r>
            <a:r>
              <a:rPr kumimoji="0" lang="it-IT" altLang="it-IT" sz="105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'CUB'</a:t>
            </a:r>
            <a:br>
              <a:rPr kumimoji="0" lang="it-IT" altLang="it-IT" sz="105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</a:br>
            <a:br>
              <a:rPr kumimoji="0" lang="it-IT" altLang="it-IT" sz="105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</a:br>
            <a:r>
              <a:rPr kumimoji="0" lang="it-IT" altLang="it-IT" sz="105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# class </a:t>
            </a:r>
            <a:r>
              <a:rPr kumimoji="0" lang="it-IT" altLang="it-IT" sz="105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num</a:t>
            </a:r>
            <a:r>
              <a:rPr kumimoji="0" lang="it-IT" altLang="it-IT" sz="105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to </a:t>
            </a:r>
            <a:r>
              <a:rPr kumimoji="0" lang="it-IT" altLang="it-IT" sz="105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classify</a:t>
            </a:r>
            <a:r>
              <a:rPr kumimoji="0" lang="it-IT" altLang="it-IT" sz="105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for training</a:t>
            </a:r>
            <a:br>
              <a:rPr kumimoji="0" lang="it-IT" altLang="it-IT" sz="105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it-IT" altLang="it-IT" sz="105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train_n_way</a:t>
            </a:r>
            <a:r>
              <a:rPr kumimoji="0" lang="it-IT" altLang="it-IT" sz="105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it-IT" altLang="it-IT" sz="105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5</a:t>
            </a:r>
            <a:br>
              <a:rPr kumimoji="0" lang="it-IT" altLang="it-IT" sz="105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</a:br>
            <a:br>
              <a:rPr kumimoji="0" lang="it-IT" altLang="it-IT" sz="105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</a:br>
            <a:r>
              <a:rPr kumimoji="0" lang="it-IT" altLang="it-IT" sz="105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# class </a:t>
            </a:r>
            <a:r>
              <a:rPr kumimoji="0" lang="it-IT" altLang="it-IT" sz="105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num</a:t>
            </a:r>
            <a:r>
              <a:rPr kumimoji="0" lang="it-IT" altLang="it-IT" sz="105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to </a:t>
            </a:r>
            <a:r>
              <a:rPr kumimoji="0" lang="it-IT" altLang="it-IT" sz="105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classify</a:t>
            </a:r>
            <a:r>
              <a:rPr kumimoji="0" lang="it-IT" altLang="it-IT" sz="105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for testing (</a:t>
            </a:r>
            <a:r>
              <a:rPr kumimoji="0" lang="it-IT" altLang="it-IT" sz="105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validation</a:t>
            </a:r>
            <a:r>
              <a:rPr kumimoji="0" lang="it-IT" altLang="it-IT" sz="105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)</a:t>
            </a:r>
            <a:br>
              <a:rPr kumimoji="0" lang="it-IT" altLang="it-IT" sz="105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it-IT" altLang="it-IT" sz="105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test_n_way</a:t>
            </a:r>
            <a:r>
              <a:rPr kumimoji="0" lang="it-IT" altLang="it-IT" sz="105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it-IT" altLang="it-IT" sz="105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5</a:t>
            </a:r>
            <a:br>
              <a:rPr kumimoji="0" lang="it-IT" altLang="it-IT" sz="105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</a:br>
            <a:br>
              <a:rPr kumimoji="0" lang="it-IT" altLang="it-IT" sz="105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</a:br>
            <a:r>
              <a:rPr kumimoji="0" lang="it-IT" altLang="it-IT" sz="105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# </a:t>
            </a:r>
            <a:r>
              <a:rPr kumimoji="0" lang="it-IT" altLang="it-IT" sz="105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number</a:t>
            </a:r>
            <a:r>
              <a:rPr kumimoji="0" lang="it-IT" altLang="it-IT" sz="105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of </a:t>
            </a:r>
            <a:r>
              <a:rPr kumimoji="0" lang="it-IT" altLang="it-IT" sz="105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labeled</a:t>
            </a:r>
            <a:r>
              <a:rPr kumimoji="0" lang="it-IT" altLang="it-IT" sz="105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data in </a:t>
            </a:r>
            <a:r>
              <a:rPr kumimoji="0" lang="it-IT" altLang="it-IT" sz="105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each</a:t>
            </a:r>
            <a:r>
              <a:rPr kumimoji="0" lang="it-IT" altLang="it-IT" sz="105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class, </a:t>
            </a:r>
            <a:r>
              <a:rPr kumimoji="0" lang="it-IT" altLang="it-IT" sz="105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same</a:t>
            </a:r>
            <a:r>
              <a:rPr kumimoji="0" lang="it-IT" altLang="it-IT" sz="105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</a:t>
            </a:r>
            <a:r>
              <a:rPr kumimoji="0" lang="it-IT" altLang="it-IT" sz="105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as</a:t>
            </a:r>
            <a:r>
              <a:rPr kumimoji="0" lang="it-IT" altLang="it-IT" sz="105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</a:t>
            </a:r>
            <a:r>
              <a:rPr kumimoji="0" lang="it-IT" altLang="it-IT" sz="105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n_support</a:t>
            </a:r>
            <a:br>
              <a:rPr kumimoji="0" lang="it-IT" altLang="it-IT" sz="105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it-IT" altLang="it-IT" sz="105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n_shot</a:t>
            </a:r>
            <a:r>
              <a:rPr kumimoji="0" lang="it-IT" altLang="it-IT" sz="105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it-IT" altLang="it-IT" sz="105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1</a:t>
            </a:r>
            <a:br>
              <a:rPr kumimoji="0" lang="it-IT" altLang="it-IT" sz="105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</a:br>
            <a:br>
              <a:rPr kumimoji="0" lang="it-IT" altLang="it-IT" sz="105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</a:br>
            <a:r>
              <a:rPr kumimoji="0" lang="it-IT" altLang="it-IT" sz="105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# </a:t>
            </a:r>
            <a:r>
              <a:rPr kumimoji="0" lang="it-IT" altLang="it-IT" sz="105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perform</a:t>
            </a:r>
            <a:r>
              <a:rPr kumimoji="0" lang="it-IT" altLang="it-IT" sz="105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data </a:t>
            </a:r>
            <a:r>
              <a:rPr kumimoji="0" lang="it-IT" altLang="it-IT" sz="105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augmentation</a:t>
            </a:r>
            <a:r>
              <a:rPr kumimoji="0" lang="it-IT" altLang="it-IT" sz="105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or </a:t>
            </a:r>
            <a:r>
              <a:rPr kumimoji="0" lang="it-IT" altLang="it-IT" sz="105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not</a:t>
            </a:r>
            <a:r>
              <a:rPr kumimoji="0" lang="it-IT" altLang="it-IT" sz="105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</a:t>
            </a:r>
            <a:r>
              <a:rPr kumimoji="0" lang="it-IT" altLang="it-IT" sz="105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during</a:t>
            </a:r>
            <a:r>
              <a:rPr kumimoji="0" lang="it-IT" altLang="it-IT" sz="105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training</a:t>
            </a:r>
            <a:br>
              <a:rPr kumimoji="0" lang="it-IT" altLang="it-IT" sz="105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it-IT" altLang="it-IT" sz="105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train_aug</a:t>
            </a:r>
            <a:r>
              <a:rPr kumimoji="0" lang="it-IT" altLang="it-IT" sz="105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it-IT" altLang="it-IT" sz="105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True</a:t>
            </a:r>
            <a:br>
              <a:rPr kumimoji="0" lang="it-IT" altLang="it-IT" sz="105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br>
              <a:rPr kumimoji="0" lang="it-IT" altLang="it-IT" sz="105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it-IT" altLang="it-IT" sz="105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# Save frequency</a:t>
            </a:r>
            <a:br>
              <a:rPr kumimoji="0" lang="it-IT" altLang="it-IT" sz="105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it-IT" altLang="it-IT" sz="105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save_freq</a:t>
            </a:r>
            <a:r>
              <a:rPr kumimoji="0" lang="it-IT" altLang="it-IT" sz="105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it-IT" altLang="it-IT" sz="105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50</a:t>
            </a:r>
            <a:br>
              <a:rPr kumimoji="0" lang="it-IT" altLang="it-IT" sz="105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</a:br>
            <a:br>
              <a:rPr kumimoji="0" lang="it-IT" altLang="it-IT" sz="105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</a:br>
            <a:r>
              <a:rPr kumimoji="0" lang="it-IT" altLang="it-IT" sz="105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# </a:t>
            </a:r>
            <a:r>
              <a:rPr kumimoji="0" lang="it-IT" altLang="it-IT" sz="105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Starting</a:t>
            </a:r>
            <a:r>
              <a:rPr kumimoji="0" lang="it-IT" altLang="it-IT" sz="105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</a:t>
            </a:r>
            <a:r>
              <a:rPr kumimoji="0" lang="it-IT" altLang="it-IT" sz="105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epoch</a:t>
            </a:r>
            <a:br>
              <a:rPr kumimoji="0" lang="it-IT" altLang="it-IT" sz="105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it-IT" altLang="it-IT" sz="105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start_epoch</a:t>
            </a:r>
            <a:r>
              <a:rPr kumimoji="0" lang="it-IT" altLang="it-IT" sz="105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it-IT" altLang="it-IT" sz="105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0</a:t>
            </a:r>
            <a:br>
              <a:rPr kumimoji="0" lang="it-IT" altLang="it-IT" sz="105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</a:br>
            <a:br>
              <a:rPr kumimoji="0" lang="it-IT" altLang="it-IT" sz="105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</a:br>
            <a:r>
              <a:rPr kumimoji="0" lang="it-IT" altLang="it-IT" sz="105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# continue from </a:t>
            </a:r>
            <a:r>
              <a:rPr kumimoji="0" lang="it-IT" altLang="it-IT" sz="105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previous</a:t>
            </a:r>
            <a:r>
              <a:rPr kumimoji="0" lang="it-IT" altLang="it-IT" sz="105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</a:t>
            </a:r>
            <a:r>
              <a:rPr kumimoji="0" lang="it-IT" altLang="it-IT" sz="105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trained</a:t>
            </a:r>
            <a:r>
              <a:rPr kumimoji="0" lang="it-IT" altLang="it-IT" sz="105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model with </a:t>
            </a:r>
            <a:r>
              <a:rPr kumimoji="0" lang="it-IT" altLang="it-IT" sz="105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largest</a:t>
            </a:r>
            <a:r>
              <a:rPr kumimoji="0" lang="it-IT" altLang="it-IT" sz="105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</a:t>
            </a:r>
            <a:r>
              <a:rPr kumimoji="0" lang="it-IT" altLang="it-IT" sz="105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epoch</a:t>
            </a:r>
            <a:br>
              <a:rPr kumimoji="0" lang="it-IT" altLang="it-IT" sz="105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it-IT" altLang="it-IT" sz="105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resume</a:t>
            </a:r>
            <a:r>
              <a:rPr kumimoji="0" lang="it-IT" altLang="it-IT" sz="105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it-IT" altLang="it-IT" sz="105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False</a:t>
            </a:r>
            <a:endParaRPr kumimoji="0" lang="it-IT" altLang="it-IT" sz="105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68E4E195-D310-46FC-B034-007D198B7205}"/>
              </a:ext>
            </a:extLst>
          </p:cNvPr>
          <p:cNvSpPr txBox="1"/>
          <p:nvPr/>
        </p:nvSpPr>
        <p:spPr>
          <a:xfrm>
            <a:off x="108409" y="1470273"/>
            <a:ext cx="519988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latin typeface="Arial" panose="020B0604020202020204" pitchFamily="34" charset="0"/>
              </a:rPr>
              <a:t>Impostando</a:t>
            </a:r>
            <a:r>
              <a:rPr lang="it-IT" b="0" i="0" dirty="0">
                <a:effectLst/>
                <a:latin typeface="Arial" panose="020B0604020202020204" pitchFamily="34" charset="0"/>
              </a:rPr>
              <a:t> queste variabili in base all’esperimento che si vuole condurre il codice gestisce e va a selezionare il base set, il </a:t>
            </a:r>
            <a:r>
              <a:rPr lang="it-IT" b="0" i="0" dirty="0" err="1">
                <a:effectLst/>
                <a:latin typeface="Arial" panose="020B0604020202020204" pitchFamily="34" charset="0"/>
              </a:rPr>
              <a:t>validation</a:t>
            </a:r>
            <a:r>
              <a:rPr lang="it-IT" b="0" i="0" dirty="0">
                <a:effectLst/>
                <a:latin typeface="Arial" panose="020B0604020202020204" pitchFamily="34" charset="0"/>
              </a:rPr>
              <a:t> ed il query set automaticamente </a:t>
            </a:r>
            <a:r>
              <a:rPr lang="it-IT" dirty="0">
                <a:latin typeface="Arial" panose="020B0604020202020204" pitchFamily="34" charset="0"/>
              </a:rPr>
              <a:t>sulla</a:t>
            </a:r>
            <a:r>
              <a:rPr lang="it-IT" b="0" i="0" dirty="0">
                <a:effectLst/>
                <a:latin typeface="Arial" panose="020B0604020202020204" pitchFamily="34" charset="0"/>
              </a:rPr>
              <a:t> base </a:t>
            </a:r>
            <a:r>
              <a:rPr lang="it-IT" dirty="0">
                <a:latin typeface="Arial" panose="020B0604020202020204" pitchFamily="34" charset="0"/>
              </a:rPr>
              <a:t>de</a:t>
            </a:r>
            <a:r>
              <a:rPr lang="it-IT" b="0" i="0" dirty="0">
                <a:effectLst/>
                <a:latin typeface="Arial" panose="020B0604020202020204" pitchFamily="34" charset="0"/>
              </a:rPr>
              <a:t>i parametri scelti</a:t>
            </a:r>
            <a:br>
              <a:rPr lang="it-IT" dirty="0"/>
            </a:br>
            <a:endParaRPr lang="it-IT" dirty="0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95D11435-A14A-4370-A70F-941C97E2C3F0}"/>
              </a:ext>
            </a:extLst>
          </p:cNvPr>
          <p:cNvSpPr txBox="1"/>
          <p:nvPr/>
        </p:nvSpPr>
        <p:spPr>
          <a:xfrm>
            <a:off x="108409" y="2950944"/>
            <a:ext cx="500091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0" i="0" dirty="0">
                <a:effectLst/>
                <a:latin typeface="Arial" panose="020B0604020202020204" pitchFamily="34" charset="0"/>
              </a:rPr>
              <a:t>Si istanzia infine il modello </a:t>
            </a:r>
            <a:r>
              <a:rPr lang="it-IT" b="0" i="0" dirty="0" err="1">
                <a:effectLst/>
                <a:latin typeface="Arial" panose="020B0604020202020204" pitchFamily="34" charset="0"/>
              </a:rPr>
              <a:t>ProtoNet</a:t>
            </a:r>
            <a:r>
              <a:rPr lang="it-IT" b="0" i="0" dirty="0">
                <a:effectLst/>
                <a:latin typeface="Arial" panose="020B0604020202020204" pitchFamily="34" charset="0"/>
              </a:rPr>
              <a:t> passando la </a:t>
            </a:r>
            <a:r>
              <a:rPr lang="it-IT" b="0" i="0" dirty="0" err="1">
                <a:effectLst/>
                <a:latin typeface="Arial" panose="020B0604020202020204" pitchFamily="34" charset="0"/>
              </a:rPr>
              <a:t>backbone</a:t>
            </a:r>
            <a:r>
              <a:rPr lang="it-IT" b="0" i="0" dirty="0">
                <a:effectLst/>
                <a:latin typeface="Arial" panose="020B0604020202020204" pitchFamily="34" charset="0"/>
              </a:rPr>
              <a:t> selezionata e si esegue la restante computazione su GPU grazie a </a:t>
            </a:r>
            <a:r>
              <a:rPr lang="it-IT" b="1" i="0" dirty="0" err="1">
                <a:effectLst/>
                <a:latin typeface="Arial" panose="020B0604020202020204" pitchFamily="34" charset="0"/>
              </a:rPr>
              <a:t>model.cuda</a:t>
            </a:r>
            <a:r>
              <a:rPr lang="it-IT" b="1" i="0" dirty="0">
                <a:effectLst/>
                <a:latin typeface="Arial" panose="020B0604020202020204" pitchFamily="34" charset="0"/>
              </a:rPr>
              <a:t>()</a:t>
            </a:r>
            <a:endParaRPr lang="it-IT" b="1" dirty="0"/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C94A7109-47B1-4537-8ED6-BDD32963AD19}"/>
              </a:ext>
            </a:extLst>
          </p:cNvPr>
          <p:cNvSpPr txBox="1"/>
          <p:nvPr/>
        </p:nvSpPr>
        <p:spPr>
          <a:xfrm>
            <a:off x="108408" y="4193019"/>
            <a:ext cx="507633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0" i="0" dirty="0">
                <a:effectLst/>
                <a:latin typeface="Arial" panose="020B0604020202020204" pitchFamily="34" charset="0"/>
              </a:rPr>
              <a:t>I risultati vengono inseriti a fine computazione dentro la cartella </a:t>
            </a:r>
            <a:r>
              <a:rPr lang="it-IT" b="1" i="0" dirty="0">
                <a:effectLst/>
                <a:latin typeface="Arial" panose="020B0604020202020204" pitchFamily="34" charset="0"/>
              </a:rPr>
              <a:t>checkpoints</a:t>
            </a:r>
            <a:r>
              <a:rPr lang="it-IT" b="0" i="0" dirty="0">
                <a:effectLst/>
                <a:latin typeface="Arial" panose="020B0604020202020204" pitchFamily="34" charset="0"/>
              </a:rPr>
              <a:t> e a sua volta dentro la cartella col nome del dataset di riferimento 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758689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07"/>
            <a:ext cx="9180512" cy="6872633"/>
          </a:xfrm>
          <a:prstGeom prst="rect">
            <a:avLst/>
          </a:prstGeom>
        </p:spPr>
      </p:pic>
      <p:sp>
        <p:nvSpPr>
          <p:cNvPr id="7" name="CasellaDiTesto 6"/>
          <p:cNvSpPr txBox="1"/>
          <p:nvPr/>
        </p:nvSpPr>
        <p:spPr>
          <a:xfrm>
            <a:off x="711232" y="618926"/>
            <a:ext cx="4663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train.py</a:t>
            </a:r>
          </a:p>
        </p:txBody>
      </p:sp>
      <p:sp>
        <p:nvSpPr>
          <p:cNvPr id="12" name="Rettangolo 11"/>
          <p:cNvSpPr/>
          <p:nvPr/>
        </p:nvSpPr>
        <p:spPr>
          <a:xfrm>
            <a:off x="8255000" y="6366466"/>
            <a:ext cx="280763" cy="501650"/>
          </a:xfrm>
          <a:prstGeom prst="rect">
            <a:avLst/>
          </a:prstGeom>
          <a:solidFill>
            <a:srgbClr val="00305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003257"/>
              </a:solidFill>
            </a:endParaRPr>
          </a:p>
        </p:txBody>
      </p:sp>
      <p:sp>
        <p:nvSpPr>
          <p:cNvPr id="11" name="Segnaposto numero diapositiva 10"/>
          <p:cNvSpPr>
            <a:spLocks noGrp="1"/>
          </p:cNvSpPr>
          <p:nvPr>
            <p:ph type="sldNum" sz="quarter" idx="12"/>
          </p:nvPr>
        </p:nvSpPr>
        <p:spPr>
          <a:xfrm>
            <a:off x="6402163" y="6356350"/>
            <a:ext cx="2133600" cy="365125"/>
          </a:xfrm>
        </p:spPr>
        <p:txBody>
          <a:bodyPr/>
          <a:lstStyle/>
          <a:p>
            <a:fld id="{8EB8520A-26EA-DE4B-B141-4532FC98FF0E}" type="slidenum">
              <a:rPr lang="it-IT" b="1" smtClean="0">
                <a:solidFill>
                  <a:schemeClr val="bg1"/>
                </a:solidFill>
                <a:latin typeface="Arial"/>
                <a:cs typeface="Arial"/>
              </a:rPr>
              <a:pPr/>
              <a:t>15</a:t>
            </a:fld>
            <a:endParaRPr lang="it-IT" b="1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0" name="CasellaDiTesto 9"/>
          <p:cNvSpPr txBox="1"/>
          <p:nvPr/>
        </p:nvSpPr>
        <p:spPr>
          <a:xfrm>
            <a:off x="6278197" y="167259"/>
            <a:ext cx="24256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sz="800" b="1" dirty="0" err="1">
                <a:solidFill>
                  <a:schemeClr val="bg1"/>
                </a:solidFill>
                <a:latin typeface="Arial"/>
                <a:cs typeface="Arial"/>
              </a:rPr>
              <a:t>Few</a:t>
            </a:r>
            <a:r>
              <a:rPr lang="it-IT" sz="800" b="1" dirty="0">
                <a:solidFill>
                  <a:schemeClr val="bg1"/>
                </a:solidFill>
                <a:latin typeface="Arial"/>
                <a:cs typeface="Arial"/>
              </a:rPr>
              <a:t>-Shot learning with </a:t>
            </a:r>
            <a:r>
              <a:rPr lang="it-IT" sz="800" b="1" dirty="0" err="1">
                <a:solidFill>
                  <a:schemeClr val="bg1"/>
                </a:solidFill>
                <a:latin typeface="Arial"/>
                <a:cs typeface="Arial"/>
              </a:rPr>
              <a:t>Prototypical</a:t>
            </a:r>
            <a:r>
              <a:rPr lang="it-IT" sz="800" b="1" dirty="0">
                <a:solidFill>
                  <a:schemeClr val="bg1"/>
                </a:solidFill>
                <a:latin typeface="Arial"/>
                <a:cs typeface="Arial"/>
              </a:rPr>
              <a:t> Networks</a:t>
            </a:r>
          </a:p>
        </p:txBody>
      </p:sp>
      <p:sp>
        <p:nvSpPr>
          <p:cNvPr id="14" name="CasellaDiTesto 13"/>
          <p:cNvSpPr txBox="1"/>
          <p:nvPr/>
        </p:nvSpPr>
        <p:spPr>
          <a:xfrm>
            <a:off x="7627925" y="403482"/>
            <a:ext cx="107593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sz="800" dirty="0">
                <a:solidFill>
                  <a:schemeClr val="bg1"/>
                </a:solidFill>
                <a:latin typeface="Arial"/>
                <a:cs typeface="Arial"/>
              </a:rPr>
              <a:t>Firenze 31/03/2021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0CFF418D-82CC-4096-A59E-E4024F9982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6834" y="1061737"/>
            <a:ext cx="8119185" cy="5262979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def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it-IT" altLang="it-IT" sz="16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train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it-IT" altLang="it-IT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base_loader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it-IT" altLang="it-IT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val_loader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model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it-IT" altLang="it-IT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start_epoch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it-IT" altLang="it-IT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stop_epoch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it-IT" altLang="it-IT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checkpoint_dir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it-IT" altLang="it-IT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save_freq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):</a:t>
            </a:r>
            <a:b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it-IT" altLang="it-IT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optimizer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it-IT" altLang="it-IT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torch.optim.Adam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it-IT" altLang="it-IT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model.parameters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())</a:t>
            </a:r>
            <a:b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it-IT" altLang="it-IT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max_acc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0</a:t>
            </a:r>
            <a:b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</a:br>
            <a:b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</a:b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    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for </a:t>
            </a:r>
            <a:r>
              <a:rPr kumimoji="0" lang="it-IT" altLang="it-IT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epoch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in 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JetBrains Mono"/>
              </a:rPr>
              <a:t>range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it-IT" altLang="it-IT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start_epoch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it-IT" altLang="it-IT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stop_epoch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):</a:t>
            </a:r>
            <a:b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it-IT" altLang="it-IT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model.train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b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it-IT" altLang="it-IT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model.train_loop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it-IT" altLang="it-IT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epoch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it-IT" altLang="it-IT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base_loader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it-IT" altLang="it-IT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optimizer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b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it-IT" altLang="it-IT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model.eval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b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b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it-IT" altLang="it-IT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acc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it-IT" altLang="it-IT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model.test_loop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it-IT" altLang="it-IT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val_loader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b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it-IT" altLang="it-IT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if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it-IT" altLang="it-IT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acc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&gt; </a:t>
            </a:r>
            <a:r>
              <a:rPr kumimoji="0" lang="it-IT" altLang="it-IT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max_acc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:</a:t>
            </a:r>
            <a:b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</a:t>
            </a:r>
            <a:r>
              <a:rPr kumimoji="0" lang="it-IT" altLang="it-IT" sz="1600" b="0" i="0" u="none" strike="noStrike" cap="none" normalizeH="0" baseline="0" dirty="0" err="1">
                <a:ln>
                  <a:noFill/>
                </a:ln>
                <a:solidFill>
                  <a:srgbClr val="8888C6"/>
                </a:solidFill>
                <a:effectLst/>
                <a:latin typeface="JetBrains Mono"/>
              </a:rPr>
              <a:t>print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kumimoji="0" lang="it-IT" altLang="it-IT" sz="16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Saving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 best model!"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b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</a:t>
            </a:r>
            <a:r>
              <a:rPr kumimoji="0" lang="it-IT" altLang="it-IT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max_acc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it-IT" altLang="it-IT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acc</a:t>
            </a:r>
            <a:b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</a:t>
            </a:r>
            <a:r>
              <a:rPr kumimoji="0" lang="it-IT" altLang="it-IT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outfile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it-IT" altLang="it-IT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os.path.join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it-IT" altLang="it-IT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checkpoint_dir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'best_model.tar'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b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</a:t>
            </a:r>
            <a:r>
              <a:rPr kumimoji="0" lang="it-IT" altLang="it-IT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torch.save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({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</a:t>
            </a:r>
            <a:r>
              <a:rPr kumimoji="0" lang="it-IT" altLang="it-IT" sz="16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epoch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kumimoji="0" lang="it-IT" altLang="it-IT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epoch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'state'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kumimoji="0" lang="it-IT" altLang="it-IT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model.state_dict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()}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it-IT" altLang="it-IT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outfile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b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b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it-IT" altLang="it-IT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if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it-IT" altLang="it-IT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epoch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% </a:t>
            </a:r>
            <a:r>
              <a:rPr kumimoji="0" lang="it-IT" altLang="it-IT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save_freq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== 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0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 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or 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it-IT" altLang="it-IT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epoch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== </a:t>
            </a:r>
            <a:r>
              <a:rPr kumimoji="0" lang="it-IT" altLang="it-IT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stop_epoch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- 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1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):</a:t>
            </a:r>
            <a:b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</a:t>
            </a:r>
            <a:r>
              <a:rPr kumimoji="0" lang="it-IT" altLang="it-IT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outfile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it-IT" altLang="it-IT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os.path.join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it-IT" altLang="it-IT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checkpoint_dir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'{:d}.</a:t>
            </a:r>
            <a:r>
              <a:rPr kumimoji="0" lang="it-IT" altLang="it-IT" sz="16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tar'</a:t>
            </a:r>
            <a:r>
              <a:rPr kumimoji="0" lang="it-IT" altLang="it-IT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.format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it-IT" altLang="it-IT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epoch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))</a:t>
            </a:r>
            <a:b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</a:t>
            </a:r>
            <a:r>
              <a:rPr kumimoji="0" lang="it-IT" altLang="it-IT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torch.save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({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</a:t>
            </a:r>
            <a:r>
              <a:rPr kumimoji="0" lang="it-IT" altLang="it-IT" sz="16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epoch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kumimoji="0" lang="it-IT" altLang="it-IT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epoch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'state'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kumimoji="0" lang="it-IT" altLang="it-IT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model.state_dict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()}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it-IT" altLang="it-IT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outfile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b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b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it-IT" altLang="it-IT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return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model</a:t>
            </a:r>
            <a:endParaRPr kumimoji="0" lang="it-IT" altLang="it-IT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01159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07"/>
            <a:ext cx="9180512" cy="6872633"/>
          </a:xfrm>
          <a:prstGeom prst="rect">
            <a:avLst/>
          </a:prstGeom>
        </p:spPr>
      </p:pic>
      <p:sp>
        <p:nvSpPr>
          <p:cNvPr id="7" name="CasellaDiTesto 6"/>
          <p:cNvSpPr txBox="1"/>
          <p:nvPr/>
        </p:nvSpPr>
        <p:spPr>
          <a:xfrm>
            <a:off x="626391" y="702314"/>
            <a:ext cx="4663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save_features.py</a:t>
            </a:r>
          </a:p>
        </p:txBody>
      </p:sp>
      <p:sp>
        <p:nvSpPr>
          <p:cNvPr id="12" name="Rettangolo 11"/>
          <p:cNvSpPr/>
          <p:nvPr/>
        </p:nvSpPr>
        <p:spPr>
          <a:xfrm>
            <a:off x="8255000" y="6366466"/>
            <a:ext cx="280763" cy="501650"/>
          </a:xfrm>
          <a:prstGeom prst="rect">
            <a:avLst/>
          </a:prstGeom>
          <a:solidFill>
            <a:srgbClr val="00305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003257"/>
              </a:solidFill>
            </a:endParaRPr>
          </a:p>
        </p:txBody>
      </p:sp>
      <p:sp>
        <p:nvSpPr>
          <p:cNvPr id="11" name="Segnaposto numero diapositiva 10"/>
          <p:cNvSpPr>
            <a:spLocks noGrp="1"/>
          </p:cNvSpPr>
          <p:nvPr>
            <p:ph type="sldNum" sz="quarter" idx="12"/>
          </p:nvPr>
        </p:nvSpPr>
        <p:spPr>
          <a:xfrm>
            <a:off x="6402163" y="6356350"/>
            <a:ext cx="2133600" cy="365125"/>
          </a:xfrm>
        </p:spPr>
        <p:txBody>
          <a:bodyPr/>
          <a:lstStyle/>
          <a:p>
            <a:fld id="{8EB8520A-26EA-DE4B-B141-4532FC98FF0E}" type="slidenum">
              <a:rPr lang="it-IT" b="1" smtClean="0">
                <a:solidFill>
                  <a:schemeClr val="bg1"/>
                </a:solidFill>
                <a:latin typeface="Arial"/>
                <a:cs typeface="Arial"/>
              </a:rPr>
              <a:pPr/>
              <a:t>16</a:t>
            </a:fld>
            <a:endParaRPr lang="it-IT" b="1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0" name="CasellaDiTesto 9"/>
          <p:cNvSpPr txBox="1"/>
          <p:nvPr/>
        </p:nvSpPr>
        <p:spPr>
          <a:xfrm>
            <a:off x="6278197" y="167259"/>
            <a:ext cx="24256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sz="800" b="1" dirty="0" err="1">
                <a:solidFill>
                  <a:schemeClr val="bg1"/>
                </a:solidFill>
                <a:latin typeface="Arial"/>
                <a:cs typeface="Arial"/>
              </a:rPr>
              <a:t>Few</a:t>
            </a:r>
            <a:r>
              <a:rPr lang="it-IT" sz="800" b="1" dirty="0">
                <a:solidFill>
                  <a:schemeClr val="bg1"/>
                </a:solidFill>
                <a:latin typeface="Arial"/>
                <a:cs typeface="Arial"/>
              </a:rPr>
              <a:t>-Shot learning with </a:t>
            </a:r>
            <a:r>
              <a:rPr lang="it-IT" sz="800" b="1" dirty="0" err="1">
                <a:solidFill>
                  <a:schemeClr val="bg1"/>
                </a:solidFill>
                <a:latin typeface="Arial"/>
                <a:cs typeface="Arial"/>
              </a:rPr>
              <a:t>Prototypical</a:t>
            </a:r>
            <a:r>
              <a:rPr lang="it-IT" sz="800" b="1" dirty="0">
                <a:solidFill>
                  <a:schemeClr val="bg1"/>
                </a:solidFill>
                <a:latin typeface="Arial"/>
                <a:cs typeface="Arial"/>
              </a:rPr>
              <a:t> Networks</a:t>
            </a:r>
          </a:p>
        </p:txBody>
      </p:sp>
      <p:sp>
        <p:nvSpPr>
          <p:cNvPr id="14" name="CasellaDiTesto 13"/>
          <p:cNvSpPr txBox="1"/>
          <p:nvPr/>
        </p:nvSpPr>
        <p:spPr>
          <a:xfrm>
            <a:off x="7627925" y="403482"/>
            <a:ext cx="107593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sz="800" dirty="0">
                <a:solidFill>
                  <a:schemeClr val="bg1"/>
                </a:solidFill>
                <a:latin typeface="Arial"/>
                <a:cs typeface="Arial"/>
              </a:rPr>
              <a:t>Firenze 31/03/2021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C22D999F-8CE0-4A4A-A776-E86F1BB54A3C}"/>
              </a:ext>
            </a:extLst>
          </p:cNvPr>
          <p:cNvSpPr txBox="1"/>
          <p:nvPr/>
        </p:nvSpPr>
        <p:spPr>
          <a:xfrm>
            <a:off x="0" y="1864586"/>
            <a:ext cx="411783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latin typeface="Arial" panose="020B0604020202020204" pitchFamily="34" charset="0"/>
              </a:rPr>
              <a:t>P</a:t>
            </a:r>
            <a:r>
              <a:rPr lang="it-IT" b="0" i="0" dirty="0">
                <a:effectLst/>
                <a:latin typeface="Arial" panose="020B0604020202020204" pitchFamily="34" charset="0"/>
              </a:rPr>
              <a:t>ermette di salvare le feature estratte precedentemente dal </a:t>
            </a:r>
            <a:r>
              <a:rPr lang="it-IT" b="0" i="0" dirty="0" err="1">
                <a:effectLst/>
                <a:latin typeface="Arial" panose="020B0604020202020204" pitchFamily="34" charset="0"/>
              </a:rPr>
              <a:t>classification</a:t>
            </a:r>
            <a:r>
              <a:rPr lang="it-IT" b="0" i="0" dirty="0">
                <a:effectLst/>
                <a:latin typeface="Arial" panose="020B0604020202020204" pitchFamily="34" charset="0"/>
              </a:rPr>
              <a:t> </a:t>
            </a:r>
            <a:r>
              <a:rPr lang="it-IT" b="0" i="0" dirty="0" err="1">
                <a:effectLst/>
                <a:latin typeface="Arial" panose="020B0604020202020204" pitchFamily="34" charset="0"/>
              </a:rPr>
              <a:t>layer</a:t>
            </a:r>
            <a:r>
              <a:rPr lang="it-IT" b="0" i="0" dirty="0">
                <a:effectLst/>
                <a:latin typeface="Arial" panose="020B0604020202020204" pitchFamily="34" charset="0"/>
              </a:rPr>
              <a:t> per incrementare la velocit</a:t>
            </a:r>
            <a:r>
              <a:rPr lang="it-IT" dirty="0">
                <a:latin typeface="Arial" panose="020B0604020202020204" pitchFamily="34" charset="0"/>
              </a:rPr>
              <a:t>à</a:t>
            </a:r>
            <a:r>
              <a:rPr lang="it-IT" b="0" i="0" dirty="0">
                <a:effectLst/>
                <a:latin typeface="Arial" panose="020B0604020202020204" pitchFamily="34" charset="0"/>
              </a:rPr>
              <a:t> di test successiva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b="0" i="0" dirty="0">
              <a:effectLst/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0" i="0" dirty="0">
                <a:effectLst/>
                <a:latin typeface="Arial" panose="020B0604020202020204" pitchFamily="34" charset="0"/>
              </a:rPr>
              <a:t>Dopo aver condotto il training di un determinato esperimento con il file train.py</a:t>
            </a:r>
            <a:r>
              <a:rPr lang="it-IT" dirty="0">
                <a:latin typeface="Arial" panose="020B0604020202020204" pitchFamily="34" charset="0"/>
              </a:rPr>
              <a:t> è </a:t>
            </a:r>
            <a:r>
              <a:rPr lang="it-IT" b="0" i="0" dirty="0">
                <a:effectLst/>
                <a:latin typeface="Arial" panose="020B0604020202020204" pitchFamily="34" charset="0"/>
              </a:rPr>
              <a:t>necessario eseguire il file per salvare le features all’interno dell’omonima cartella features nel formato.hdf5, il modello è direttamente la feature </a:t>
            </a:r>
            <a:r>
              <a:rPr lang="it-IT" b="0" i="0" dirty="0" err="1">
                <a:effectLst/>
                <a:latin typeface="Arial" panose="020B0604020202020204" pitchFamily="34" charset="0"/>
              </a:rPr>
              <a:t>backbone</a:t>
            </a:r>
            <a:endParaRPr lang="it-IT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F210F217-FD14-4A7F-88AD-5C796D4951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7830" y="1811075"/>
            <a:ext cx="4901938" cy="3477875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def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save_features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(model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data_loader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outfile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):</a:t>
            </a: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f = h5py.File(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outfile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'w'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max_count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8888C6"/>
                </a:solidFill>
                <a:effectLst/>
                <a:latin typeface="JetBrains Mono"/>
              </a:rPr>
              <a:t>len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data_loader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 *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data_loader.batch_size</a:t>
            </a: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all_labels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f.create_dataset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all_labels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max_count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JetBrains Mono"/>
              </a:rPr>
              <a:t>dtype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'i'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all_feats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None</a:t>
            </a: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count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0</a:t>
            </a: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</a:b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   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for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i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(x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y)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in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JetBrains Mono"/>
              </a:rPr>
              <a:t>enumerate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data_loader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):</a:t>
            </a: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if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i %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10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==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0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:</a:t>
            </a: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8888C6"/>
                </a:solidFill>
                <a:effectLst/>
                <a:latin typeface="JetBrains Mono"/>
              </a:rPr>
              <a:t>print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'{:d}/{:d}'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.format(i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8888C6"/>
                </a:solidFill>
                <a:effectLst/>
                <a:latin typeface="JetBrains Mono"/>
              </a:rPr>
              <a:t>len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data_loader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)))</a:t>
            </a: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x =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x.cuda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x_var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Variable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(x)</a:t>
            </a: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feats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model(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x_var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if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all_feats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is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None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:</a:t>
            </a: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all_feats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f.create_dataset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all_feats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[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max_count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] +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JetBrains Mono"/>
              </a:rPr>
              <a:t>list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feats.size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()[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1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:])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JetBrains Mono"/>
              </a:rPr>
              <a:t>dtype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'f'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all_feats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[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count:count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+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feats.size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0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)] =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feats.data.cpu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().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numpy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all_labels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[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count:count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+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feats.size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0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)] =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y.cpu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().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numpy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count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count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+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feats.size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0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count_var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f.create_dataset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count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1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JetBrains Mono"/>
              </a:rPr>
              <a:t>dtype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'i'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count_var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[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0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] =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count</a:t>
            </a: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b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it-IT" altLang="it-IT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f.close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endParaRPr kumimoji="0" lang="it-IT" altLang="it-I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74939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07"/>
            <a:ext cx="9180512" cy="6872633"/>
          </a:xfrm>
          <a:prstGeom prst="rect">
            <a:avLst/>
          </a:prstGeom>
        </p:spPr>
      </p:pic>
      <p:sp>
        <p:nvSpPr>
          <p:cNvPr id="7" name="CasellaDiTesto 6"/>
          <p:cNvSpPr txBox="1"/>
          <p:nvPr/>
        </p:nvSpPr>
        <p:spPr>
          <a:xfrm>
            <a:off x="654671" y="755768"/>
            <a:ext cx="4663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test.py</a:t>
            </a:r>
          </a:p>
        </p:txBody>
      </p:sp>
      <p:sp>
        <p:nvSpPr>
          <p:cNvPr id="12" name="Rettangolo 11"/>
          <p:cNvSpPr/>
          <p:nvPr/>
        </p:nvSpPr>
        <p:spPr>
          <a:xfrm>
            <a:off x="8255000" y="6366466"/>
            <a:ext cx="280763" cy="501650"/>
          </a:xfrm>
          <a:prstGeom prst="rect">
            <a:avLst/>
          </a:prstGeom>
          <a:solidFill>
            <a:srgbClr val="00305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003257"/>
              </a:solidFill>
            </a:endParaRPr>
          </a:p>
        </p:txBody>
      </p:sp>
      <p:sp>
        <p:nvSpPr>
          <p:cNvPr id="11" name="Segnaposto numero diapositiva 10"/>
          <p:cNvSpPr>
            <a:spLocks noGrp="1"/>
          </p:cNvSpPr>
          <p:nvPr>
            <p:ph type="sldNum" sz="quarter" idx="12"/>
          </p:nvPr>
        </p:nvSpPr>
        <p:spPr>
          <a:xfrm>
            <a:off x="6402163" y="6356350"/>
            <a:ext cx="2133600" cy="365125"/>
          </a:xfrm>
        </p:spPr>
        <p:txBody>
          <a:bodyPr/>
          <a:lstStyle/>
          <a:p>
            <a:fld id="{8EB8520A-26EA-DE4B-B141-4532FC98FF0E}" type="slidenum">
              <a:rPr lang="it-IT" b="1" smtClean="0">
                <a:solidFill>
                  <a:schemeClr val="bg1"/>
                </a:solidFill>
                <a:latin typeface="Arial"/>
                <a:cs typeface="Arial"/>
              </a:rPr>
              <a:pPr/>
              <a:t>17</a:t>
            </a:fld>
            <a:endParaRPr lang="it-IT" b="1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0" name="CasellaDiTesto 9"/>
          <p:cNvSpPr txBox="1"/>
          <p:nvPr/>
        </p:nvSpPr>
        <p:spPr>
          <a:xfrm>
            <a:off x="6278197" y="167259"/>
            <a:ext cx="24256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sz="800" b="1" dirty="0" err="1">
                <a:solidFill>
                  <a:schemeClr val="bg1"/>
                </a:solidFill>
                <a:latin typeface="Arial"/>
                <a:cs typeface="Arial"/>
              </a:rPr>
              <a:t>Few</a:t>
            </a:r>
            <a:r>
              <a:rPr lang="it-IT" sz="800" b="1" dirty="0">
                <a:solidFill>
                  <a:schemeClr val="bg1"/>
                </a:solidFill>
                <a:latin typeface="Arial"/>
                <a:cs typeface="Arial"/>
              </a:rPr>
              <a:t>-Shot learning with </a:t>
            </a:r>
            <a:r>
              <a:rPr lang="it-IT" sz="800" b="1" dirty="0" err="1">
                <a:solidFill>
                  <a:schemeClr val="bg1"/>
                </a:solidFill>
                <a:latin typeface="Arial"/>
                <a:cs typeface="Arial"/>
              </a:rPr>
              <a:t>Prototypical</a:t>
            </a:r>
            <a:r>
              <a:rPr lang="it-IT" sz="800" b="1" dirty="0">
                <a:solidFill>
                  <a:schemeClr val="bg1"/>
                </a:solidFill>
                <a:latin typeface="Arial"/>
                <a:cs typeface="Arial"/>
              </a:rPr>
              <a:t> Networks</a:t>
            </a:r>
          </a:p>
        </p:txBody>
      </p:sp>
      <p:sp>
        <p:nvSpPr>
          <p:cNvPr id="14" name="CasellaDiTesto 13"/>
          <p:cNvSpPr txBox="1"/>
          <p:nvPr/>
        </p:nvSpPr>
        <p:spPr>
          <a:xfrm>
            <a:off x="7627925" y="403482"/>
            <a:ext cx="107593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sz="800" dirty="0">
                <a:solidFill>
                  <a:schemeClr val="bg1"/>
                </a:solidFill>
                <a:latin typeface="Arial"/>
                <a:cs typeface="Arial"/>
              </a:rPr>
              <a:t>Firenze 31/03/2021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0C165150-33B7-49B5-9976-7412A63B3E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08929" y="2729099"/>
            <a:ext cx="2121031" cy="738664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400" b="1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testOmniglotAndCross</a:t>
            </a:r>
            <a:r>
              <a:rPr kumimoji="0" lang="it-IT" altLang="it-IT" sz="1400" b="1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br>
              <a:rPr kumimoji="0" lang="it-IT" altLang="it-IT" sz="1400" b="1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it-IT" altLang="it-IT" sz="1400" b="1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testCUB</a:t>
            </a:r>
            <a:r>
              <a:rPr kumimoji="0" lang="it-IT" altLang="it-IT" sz="1400" b="1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br>
              <a:rPr kumimoji="0" lang="it-IT" altLang="it-IT" sz="1400" b="1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it-IT" altLang="it-IT" sz="1400" b="1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testFurtherAdaptation</a:t>
            </a:r>
            <a:r>
              <a:rPr kumimoji="0" lang="it-IT" altLang="it-IT" sz="1400" b="1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endParaRPr kumimoji="0" lang="it-IT" altLang="it-IT" sz="1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Immagine 4" descr="Immagine che contiene testo, nero, dispositivo, metro&#10;&#10;Descrizione generata automaticamente">
            <a:extLst>
              <a:ext uri="{FF2B5EF4-FFF2-40B4-BE49-F238E27FC236}">
                <a16:creationId xmlns:a16="http://schemas.microsoft.com/office/drawing/2014/main" id="{95CB20AC-EB86-41D9-AD89-FC9FB1CAB0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3908" y="3535546"/>
            <a:ext cx="5895975" cy="790575"/>
          </a:xfrm>
          <a:prstGeom prst="rect">
            <a:avLst/>
          </a:prstGeom>
        </p:spPr>
      </p:pic>
      <p:pic>
        <p:nvPicPr>
          <p:cNvPr id="9" name="Immagine 8" descr="Immagine che contiene testo, elettronico, tastiera&#10;&#10;Descrizione generata automaticamente">
            <a:extLst>
              <a:ext uri="{FF2B5EF4-FFF2-40B4-BE49-F238E27FC236}">
                <a16:creationId xmlns:a16="http://schemas.microsoft.com/office/drawing/2014/main" id="{34BE1939-A3B5-4EC3-9F25-77A905AF2C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670" y="4412648"/>
            <a:ext cx="7829550" cy="1304925"/>
          </a:xfrm>
          <a:prstGeom prst="rect">
            <a:avLst/>
          </a:prstGeom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9A1BDD9E-645D-40C5-8778-7D36D77A16F1}"/>
              </a:ext>
            </a:extLst>
          </p:cNvPr>
          <p:cNvSpPr txBox="1"/>
          <p:nvPr/>
        </p:nvSpPr>
        <p:spPr>
          <a:xfrm>
            <a:off x="383542" y="1212789"/>
            <a:ext cx="841342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latin typeface="Arial" panose="020B0604020202020204" pitchFamily="34" charset="0"/>
              </a:rPr>
              <a:t>S</a:t>
            </a:r>
            <a:r>
              <a:rPr lang="it-IT" b="0" i="0" dirty="0">
                <a:effectLst/>
                <a:latin typeface="Arial" panose="020B0604020202020204" pitchFamily="34" charset="0"/>
              </a:rPr>
              <a:t>i valutano le prestazioni con delle classi estratte </a:t>
            </a:r>
            <a:r>
              <a:rPr lang="it-IT" b="0" i="0" dirty="0" err="1">
                <a:effectLst/>
                <a:latin typeface="Arial" panose="020B0604020202020204" pitchFamily="34" charset="0"/>
              </a:rPr>
              <a:t>randomicamente</a:t>
            </a:r>
            <a:r>
              <a:rPr lang="it-IT" b="0" i="0" dirty="0">
                <a:effectLst/>
                <a:latin typeface="Arial" panose="020B0604020202020204" pitchFamily="34" charset="0"/>
              </a:rPr>
              <a:t> da </a:t>
            </a:r>
            <a:r>
              <a:rPr lang="it-IT" b="0" i="0" dirty="0" err="1">
                <a:effectLst/>
                <a:latin typeface="Arial" panose="020B0604020202020204" pitchFamily="34" charset="0"/>
              </a:rPr>
              <a:t>novel</a:t>
            </a:r>
            <a:r>
              <a:rPr lang="it-IT" b="0" i="0" dirty="0">
                <a:effectLst/>
                <a:latin typeface="Arial" panose="020B0604020202020204" pitchFamily="34" charset="0"/>
              </a:rPr>
              <a:t> ed infine si attribuisce uno score di media di predizione su 600 iterazioni, valore fissato nei successivi test ma modificabile nella variabile </a:t>
            </a:r>
            <a:r>
              <a:rPr lang="it-IT" b="0" i="1" dirty="0" err="1">
                <a:effectLst/>
                <a:latin typeface="Arial" panose="020B0604020202020204" pitchFamily="34" charset="0"/>
              </a:rPr>
              <a:t>iternum</a:t>
            </a:r>
            <a:endParaRPr lang="it-IT" i="1" dirty="0"/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7E313A96-B110-42AC-93F8-DB5FAABC4892}"/>
              </a:ext>
            </a:extLst>
          </p:cNvPr>
          <p:cNvSpPr txBox="1"/>
          <p:nvPr/>
        </p:nvSpPr>
        <p:spPr>
          <a:xfrm>
            <a:off x="383542" y="2083651"/>
            <a:ext cx="815222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0" i="0" dirty="0">
                <a:effectLst/>
                <a:latin typeface="Arial" panose="020B0604020202020204" pitchFamily="34" charset="0"/>
              </a:rPr>
              <a:t>I risultati vengono organizzati in tabelle nella finestra di output e su grafici che mostrano e comparano le prestazioni</a:t>
            </a:r>
            <a:endParaRPr lang="it-IT" dirty="0"/>
          </a:p>
        </p:txBody>
      </p:sp>
      <p:pic>
        <p:nvPicPr>
          <p:cNvPr id="6" name="Immagine 5" descr="Immagine che contiene testo, elettronico, vicino&#10;&#10;Descrizione generata automaticamente">
            <a:extLst>
              <a:ext uri="{FF2B5EF4-FFF2-40B4-BE49-F238E27FC236}">
                <a16:creationId xmlns:a16="http://schemas.microsoft.com/office/drawing/2014/main" id="{161DB229-7EEE-4843-ACB4-6504371161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65524" y="5804100"/>
            <a:ext cx="5049458" cy="754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5442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07"/>
            <a:ext cx="9180512" cy="6872633"/>
          </a:xfrm>
          <a:prstGeom prst="rect">
            <a:avLst/>
          </a:prstGeom>
        </p:spPr>
      </p:pic>
      <p:sp>
        <p:nvSpPr>
          <p:cNvPr id="7" name="CasellaDiTesto 6"/>
          <p:cNvSpPr txBox="1"/>
          <p:nvPr/>
        </p:nvSpPr>
        <p:spPr>
          <a:xfrm>
            <a:off x="635817" y="682227"/>
            <a:ext cx="4663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protonet.py</a:t>
            </a:r>
          </a:p>
        </p:txBody>
      </p:sp>
      <p:sp>
        <p:nvSpPr>
          <p:cNvPr id="12" name="Rettangolo 11"/>
          <p:cNvSpPr/>
          <p:nvPr/>
        </p:nvSpPr>
        <p:spPr>
          <a:xfrm>
            <a:off x="8255000" y="6366466"/>
            <a:ext cx="280763" cy="501650"/>
          </a:xfrm>
          <a:prstGeom prst="rect">
            <a:avLst/>
          </a:prstGeom>
          <a:solidFill>
            <a:srgbClr val="00305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003257"/>
              </a:solidFill>
            </a:endParaRPr>
          </a:p>
        </p:txBody>
      </p:sp>
      <p:sp>
        <p:nvSpPr>
          <p:cNvPr id="11" name="Segnaposto numero diapositiva 10"/>
          <p:cNvSpPr>
            <a:spLocks noGrp="1"/>
          </p:cNvSpPr>
          <p:nvPr>
            <p:ph type="sldNum" sz="quarter" idx="12"/>
          </p:nvPr>
        </p:nvSpPr>
        <p:spPr>
          <a:xfrm>
            <a:off x="6402163" y="6356350"/>
            <a:ext cx="2133600" cy="365125"/>
          </a:xfrm>
        </p:spPr>
        <p:txBody>
          <a:bodyPr/>
          <a:lstStyle/>
          <a:p>
            <a:fld id="{8EB8520A-26EA-DE4B-B141-4532FC98FF0E}" type="slidenum">
              <a:rPr lang="it-IT" b="1" smtClean="0">
                <a:solidFill>
                  <a:schemeClr val="bg1"/>
                </a:solidFill>
                <a:latin typeface="Arial"/>
                <a:cs typeface="Arial"/>
              </a:rPr>
              <a:pPr/>
              <a:t>18</a:t>
            </a:fld>
            <a:endParaRPr lang="it-IT" b="1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0" name="CasellaDiTesto 9"/>
          <p:cNvSpPr txBox="1"/>
          <p:nvPr/>
        </p:nvSpPr>
        <p:spPr>
          <a:xfrm>
            <a:off x="6278197" y="167259"/>
            <a:ext cx="24256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sz="800" b="1" dirty="0" err="1">
                <a:solidFill>
                  <a:schemeClr val="bg1"/>
                </a:solidFill>
                <a:latin typeface="Arial"/>
                <a:cs typeface="Arial"/>
              </a:rPr>
              <a:t>Few</a:t>
            </a:r>
            <a:r>
              <a:rPr lang="it-IT" sz="800" b="1" dirty="0">
                <a:solidFill>
                  <a:schemeClr val="bg1"/>
                </a:solidFill>
                <a:latin typeface="Arial"/>
                <a:cs typeface="Arial"/>
              </a:rPr>
              <a:t>-Shot learning with </a:t>
            </a:r>
            <a:r>
              <a:rPr lang="it-IT" sz="800" b="1" dirty="0" err="1">
                <a:solidFill>
                  <a:schemeClr val="bg1"/>
                </a:solidFill>
                <a:latin typeface="Arial"/>
                <a:cs typeface="Arial"/>
              </a:rPr>
              <a:t>Prototypical</a:t>
            </a:r>
            <a:r>
              <a:rPr lang="it-IT" sz="800" b="1" dirty="0">
                <a:solidFill>
                  <a:schemeClr val="bg1"/>
                </a:solidFill>
                <a:latin typeface="Arial"/>
                <a:cs typeface="Arial"/>
              </a:rPr>
              <a:t> Networks</a:t>
            </a:r>
          </a:p>
        </p:txBody>
      </p:sp>
      <p:sp>
        <p:nvSpPr>
          <p:cNvPr id="14" name="CasellaDiTesto 13"/>
          <p:cNvSpPr txBox="1"/>
          <p:nvPr/>
        </p:nvSpPr>
        <p:spPr>
          <a:xfrm>
            <a:off x="7627925" y="403482"/>
            <a:ext cx="107593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sz="800" dirty="0">
                <a:solidFill>
                  <a:schemeClr val="bg1"/>
                </a:solidFill>
                <a:latin typeface="Arial"/>
                <a:cs typeface="Arial"/>
              </a:rPr>
              <a:t>Firenze 31/03/2021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0035E060-D358-4961-A8A8-63FBFE7804D5}"/>
              </a:ext>
            </a:extLst>
          </p:cNvPr>
          <p:cNvSpPr txBox="1"/>
          <p:nvPr/>
        </p:nvSpPr>
        <p:spPr>
          <a:xfrm>
            <a:off x="635817" y="1140173"/>
            <a:ext cx="876221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0" i="0" dirty="0">
                <a:effectLst/>
                <a:latin typeface="Arial" panose="020B0604020202020204" pitchFamily="34" charset="0"/>
              </a:rPr>
              <a:t>Nel file </a:t>
            </a:r>
            <a:r>
              <a:rPr lang="it-IT" dirty="0">
                <a:latin typeface="Arial" panose="020B0604020202020204" pitchFamily="34" charset="0"/>
              </a:rPr>
              <a:t>è</a:t>
            </a:r>
            <a:r>
              <a:rPr lang="it-IT" b="0" i="0" dirty="0">
                <a:effectLst/>
                <a:latin typeface="Arial" panose="020B0604020202020204" pitchFamily="34" charset="0"/>
              </a:rPr>
              <a:t> presente la classe che realizza </a:t>
            </a:r>
            <a:r>
              <a:rPr lang="it-IT" b="0" i="0" dirty="0" err="1">
                <a:effectLst/>
                <a:latin typeface="Arial" panose="020B0604020202020204" pitchFamily="34" charset="0"/>
              </a:rPr>
              <a:t>prototypical</a:t>
            </a:r>
            <a:r>
              <a:rPr lang="it-IT" b="0" i="0" dirty="0">
                <a:effectLst/>
                <a:latin typeface="Arial" panose="020B0604020202020204" pitchFamily="34" charset="0"/>
              </a:rPr>
              <a:t> networks caratterizzata da: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0" i="0" dirty="0">
                <a:effectLst/>
                <a:latin typeface="Arial" panose="020B0604020202020204" pitchFamily="34" charset="0"/>
              </a:rPr>
              <a:t>cross </a:t>
            </a:r>
            <a:r>
              <a:rPr lang="it-IT" b="0" i="0" dirty="0" err="1">
                <a:effectLst/>
                <a:latin typeface="Arial" panose="020B0604020202020204" pitchFamily="34" charset="0"/>
              </a:rPr>
              <a:t>entropy</a:t>
            </a:r>
            <a:r>
              <a:rPr lang="it-IT" b="0" i="0" dirty="0">
                <a:effectLst/>
                <a:latin typeface="Arial" panose="020B0604020202020204" pitchFamily="34" charset="0"/>
              </a:rPr>
              <a:t> </a:t>
            </a:r>
            <a:r>
              <a:rPr lang="it-IT" b="0" i="0" dirty="0" err="1">
                <a:effectLst/>
                <a:latin typeface="Arial" panose="020B0604020202020204" pitchFamily="34" charset="0"/>
              </a:rPr>
              <a:t>loss</a:t>
            </a:r>
            <a:endParaRPr lang="it-IT" dirty="0"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0" i="0" dirty="0">
                <a:effectLst/>
                <a:latin typeface="Arial" panose="020B0604020202020204" pitchFamily="34" charset="0"/>
              </a:rPr>
              <a:t>parametri di n−way, n−support, n−query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0" i="0" dirty="0">
                <a:effectLst/>
                <a:latin typeface="Arial" panose="020B0604020202020204" pitchFamily="34" charset="0"/>
              </a:rPr>
              <a:t>feature e la relativa dimensione (Conv4, Conv6…)</a:t>
            </a:r>
            <a:endParaRPr lang="it-IT" dirty="0">
              <a:latin typeface="Arial" panose="020B0604020202020204" pitchFamily="34" charset="0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C838B30E-F6AC-4183-A816-8BF39CFF9E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8765" y="2465252"/>
            <a:ext cx="1706251" cy="307777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def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forward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94558D"/>
                </a:solidFill>
                <a:effectLst/>
                <a:latin typeface="JetBrains Mono"/>
              </a:rPr>
              <a:t>self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x):</a:t>
            </a:r>
            <a:endParaRPr kumimoji="0" lang="it-IT" altLang="it-IT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478F651F-6F2E-4A96-8021-0F6D61D53D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6598" y="2945465"/>
            <a:ext cx="2842674" cy="307777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def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parse_feature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94558D"/>
                </a:solidFill>
                <a:effectLst/>
                <a:latin typeface="JetBrains Mono"/>
              </a:rPr>
              <a:t>self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x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is_feature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):</a:t>
            </a:r>
            <a:endParaRPr kumimoji="0" lang="it-IT" altLang="it-IT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45667F0B-9606-4719-AA99-F714CC4A49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8765" y="3422915"/>
            <a:ext cx="1607762" cy="307777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def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correct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94558D"/>
                </a:solidFill>
                <a:effectLst/>
                <a:latin typeface="JetBrains Mono"/>
              </a:rPr>
              <a:t>self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x):</a:t>
            </a:r>
            <a:endParaRPr kumimoji="0" lang="it-IT" altLang="it-IT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6846ECDE-294B-434B-A38D-7A428E595E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3703" y="3889882"/>
            <a:ext cx="3936184" cy="307777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def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train_loop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94558D"/>
                </a:solidFill>
                <a:effectLst/>
                <a:latin typeface="JetBrains Mono"/>
              </a:rPr>
              <a:t>self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epoch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train_loader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optimizer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):</a:t>
            </a:r>
            <a:endParaRPr kumimoji="0" lang="it-IT" altLang="it-IT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Rectangle 5">
            <a:extLst>
              <a:ext uri="{FF2B5EF4-FFF2-40B4-BE49-F238E27FC236}">
                <a16:creationId xmlns:a16="http://schemas.microsoft.com/office/drawing/2014/main" id="{450AEC62-C897-4312-B1EA-9849C19516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8765" y="4345281"/>
            <a:ext cx="3596818" cy="307777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def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test_loop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94558D"/>
                </a:solidFill>
                <a:effectLst/>
                <a:latin typeface="JetBrains Mono"/>
              </a:rPr>
              <a:t>self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test_loader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72737A"/>
                </a:solidFill>
                <a:effectLst/>
                <a:latin typeface="JetBrains Mono"/>
              </a:rPr>
              <a:t>record=None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):</a:t>
            </a:r>
            <a:endParaRPr kumimoji="0" lang="it-IT" altLang="it-IT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D9D28976-C8AA-4224-9774-0DDE856846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3703" y="4807513"/>
            <a:ext cx="4031616" cy="307777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def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set_forward_adaptation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94558D"/>
                </a:solidFill>
                <a:effectLst/>
                <a:latin typeface="JetBrains Mono"/>
              </a:rPr>
              <a:t>self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x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is_feature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True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):</a:t>
            </a:r>
            <a:endParaRPr kumimoji="0" lang="it-IT" altLang="it-IT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Rectangle 7">
            <a:extLst>
              <a:ext uri="{FF2B5EF4-FFF2-40B4-BE49-F238E27FC236}">
                <a16:creationId xmlns:a16="http://schemas.microsoft.com/office/drawing/2014/main" id="{83E0C592-CC46-4B29-B61F-F694B61311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3238" y="5240040"/>
            <a:ext cx="3186578" cy="307777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def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set_forward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94558D"/>
                </a:solidFill>
                <a:effectLst/>
                <a:latin typeface="JetBrains Mono"/>
              </a:rPr>
              <a:t>self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x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is_feature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False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):</a:t>
            </a:r>
            <a:endParaRPr kumimoji="0" lang="it-IT" altLang="it-IT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Rectangle 8">
            <a:extLst>
              <a:ext uri="{FF2B5EF4-FFF2-40B4-BE49-F238E27FC236}">
                <a16:creationId xmlns:a16="http://schemas.microsoft.com/office/drawing/2014/main" id="{8BB8C9D3-B610-4616-98F1-7189027E5D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3238" y="5652597"/>
            <a:ext cx="2281394" cy="307777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def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set_forward_loss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94558D"/>
                </a:solidFill>
                <a:effectLst/>
                <a:latin typeface="JetBrains Mono"/>
              </a:rPr>
              <a:t>self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x):</a:t>
            </a:r>
            <a:endParaRPr kumimoji="0" lang="it-IT" altLang="it-IT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" name="Rectangle 9">
            <a:extLst>
              <a:ext uri="{FF2B5EF4-FFF2-40B4-BE49-F238E27FC236}">
                <a16:creationId xmlns:a16="http://schemas.microsoft.com/office/drawing/2014/main" id="{E4ECF928-5165-4DDB-9DBB-9BFB235BFF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3238" y="6065154"/>
            <a:ext cx="1942907" cy="307777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def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euclidean_dist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(x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y):</a:t>
            </a:r>
            <a:endParaRPr kumimoji="0" lang="it-IT" altLang="it-IT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" name="Rectangle 10">
            <a:extLst>
              <a:ext uri="{FF2B5EF4-FFF2-40B4-BE49-F238E27FC236}">
                <a16:creationId xmlns:a16="http://schemas.microsoft.com/office/drawing/2014/main" id="{6F785032-17FF-4FE8-9DA3-E55FF76966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2742" y="3219819"/>
            <a:ext cx="3940404" cy="2062103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avg_loss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0</a:t>
            </a:r>
            <a:b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</a:b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for 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i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(x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_) 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in 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JetBrains Mono"/>
              </a:rPr>
              <a:t>enumerate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it-IT" altLang="it-IT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train_loader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):</a:t>
            </a:r>
            <a:b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it-IT" altLang="it-IT" sz="1600" b="0" i="0" u="none" strike="noStrike" cap="none" normalizeH="0" baseline="0" dirty="0" err="1">
                <a:ln>
                  <a:noFill/>
                </a:ln>
                <a:solidFill>
                  <a:srgbClr val="94558D"/>
                </a:solidFill>
                <a:effectLst/>
                <a:latin typeface="JetBrains Mono"/>
              </a:rPr>
              <a:t>self</a:t>
            </a:r>
            <a:r>
              <a:rPr kumimoji="0" lang="it-IT" altLang="it-IT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.n_query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it-IT" altLang="it-IT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x.size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1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 - </a:t>
            </a:r>
            <a:r>
              <a:rPr kumimoji="0" lang="it-IT" altLang="it-IT" sz="1600" b="0" i="0" u="none" strike="noStrike" cap="none" normalizeH="0" baseline="0" dirty="0" err="1">
                <a:ln>
                  <a:noFill/>
                </a:ln>
                <a:solidFill>
                  <a:srgbClr val="94558D"/>
                </a:solidFill>
                <a:effectLst/>
                <a:latin typeface="JetBrains Mono"/>
              </a:rPr>
              <a:t>self</a:t>
            </a:r>
            <a:r>
              <a:rPr kumimoji="0" lang="it-IT" altLang="it-IT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.n_support</a:t>
            </a:r>
            <a:b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it-IT" altLang="it-IT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optimizer.zero_grad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b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it-IT" altLang="it-IT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loss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it-IT" altLang="it-IT" sz="1600" b="0" i="0" u="none" strike="noStrike" cap="none" normalizeH="0" baseline="0" dirty="0" err="1">
                <a:ln>
                  <a:noFill/>
                </a:ln>
                <a:solidFill>
                  <a:srgbClr val="94558D"/>
                </a:solidFill>
                <a:effectLst/>
                <a:latin typeface="JetBrains Mono"/>
              </a:rPr>
              <a:t>self</a:t>
            </a:r>
            <a:r>
              <a:rPr kumimoji="0" lang="it-IT" altLang="it-IT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.set_forward_loss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(x)</a:t>
            </a:r>
            <a:b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it-IT" altLang="it-IT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loss.backward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b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it-IT" altLang="it-IT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optimizer.step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b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it-IT" altLang="it-IT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avg_loss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it-IT" altLang="it-IT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avg_loss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+ </a:t>
            </a:r>
            <a:r>
              <a:rPr kumimoji="0" lang="it-IT" altLang="it-IT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loss.item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endParaRPr kumimoji="0" lang="it-IT" altLang="it-IT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22" name="Connettore 2 21">
            <a:extLst>
              <a:ext uri="{FF2B5EF4-FFF2-40B4-BE49-F238E27FC236}">
                <a16:creationId xmlns:a16="http://schemas.microsoft.com/office/drawing/2014/main" id="{7E61B090-F080-4D06-8532-EE5FC632E698}"/>
              </a:ext>
            </a:extLst>
          </p:cNvPr>
          <p:cNvCxnSpPr/>
          <p:nvPr/>
        </p:nvCxnSpPr>
        <p:spPr>
          <a:xfrm>
            <a:off x="4629887" y="4043770"/>
            <a:ext cx="38703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94243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A613FE4-981A-47F8-A27A-EAB8284743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169" y="1506034"/>
            <a:ext cx="7899662" cy="5266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magin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707"/>
            <a:ext cx="9180512" cy="6872633"/>
          </a:xfrm>
          <a:prstGeom prst="rect">
            <a:avLst/>
          </a:prstGeom>
        </p:spPr>
      </p:pic>
      <p:sp>
        <p:nvSpPr>
          <p:cNvPr id="7" name="CasellaDiTesto 6"/>
          <p:cNvSpPr txBox="1"/>
          <p:nvPr/>
        </p:nvSpPr>
        <p:spPr>
          <a:xfrm>
            <a:off x="635817" y="682227"/>
            <a:ext cx="4663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 err="1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Optimizer</a:t>
            </a:r>
            <a:endParaRPr lang="it-IT" sz="2400" b="1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2" name="Rettangolo 11"/>
          <p:cNvSpPr/>
          <p:nvPr/>
        </p:nvSpPr>
        <p:spPr>
          <a:xfrm>
            <a:off x="8255000" y="6366466"/>
            <a:ext cx="280763" cy="501650"/>
          </a:xfrm>
          <a:prstGeom prst="rect">
            <a:avLst/>
          </a:prstGeom>
          <a:solidFill>
            <a:srgbClr val="00305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003257"/>
              </a:solidFill>
            </a:endParaRPr>
          </a:p>
        </p:txBody>
      </p:sp>
      <p:sp>
        <p:nvSpPr>
          <p:cNvPr id="11" name="Segnaposto numero diapositiva 10"/>
          <p:cNvSpPr>
            <a:spLocks noGrp="1"/>
          </p:cNvSpPr>
          <p:nvPr>
            <p:ph type="sldNum" sz="quarter" idx="12"/>
          </p:nvPr>
        </p:nvSpPr>
        <p:spPr>
          <a:xfrm>
            <a:off x="6402163" y="6356350"/>
            <a:ext cx="2133600" cy="365125"/>
          </a:xfrm>
        </p:spPr>
        <p:txBody>
          <a:bodyPr/>
          <a:lstStyle/>
          <a:p>
            <a:fld id="{8EB8520A-26EA-DE4B-B141-4532FC98FF0E}" type="slidenum">
              <a:rPr lang="it-IT" b="1" smtClean="0">
                <a:solidFill>
                  <a:schemeClr val="bg1"/>
                </a:solidFill>
                <a:latin typeface="Arial"/>
                <a:cs typeface="Arial"/>
              </a:rPr>
              <a:pPr/>
              <a:t>19</a:t>
            </a:fld>
            <a:endParaRPr lang="it-IT" b="1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0" name="CasellaDiTesto 9"/>
          <p:cNvSpPr txBox="1"/>
          <p:nvPr/>
        </p:nvSpPr>
        <p:spPr>
          <a:xfrm>
            <a:off x="6278197" y="167259"/>
            <a:ext cx="24256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sz="800" b="1" dirty="0" err="1">
                <a:solidFill>
                  <a:schemeClr val="bg1"/>
                </a:solidFill>
                <a:latin typeface="Arial"/>
                <a:cs typeface="Arial"/>
              </a:rPr>
              <a:t>Few</a:t>
            </a:r>
            <a:r>
              <a:rPr lang="it-IT" sz="800" b="1" dirty="0">
                <a:solidFill>
                  <a:schemeClr val="bg1"/>
                </a:solidFill>
                <a:latin typeface="Arial"/>
                <a:cs typeface="Arial"/>
              </a:rPr>
              <a:t>-Shot learning with </a:t>
            </a:r>
            <a:r>
              <a:rPr lang="it-IT" sz="800" b="1" dirty="0" err="1">
                <a:solidFill>
                  <a:schemeClr val="bg1"/>
                </a:solidFill>
                <a:latin typeface="Arial"/>
                <a:cs typeface="Arial"/>
              </a:rPr>
              <a:t>Prototypical</a:t>
            </a:r>
            <a:r>
              <a:rPr lang="it-IT" sz="800" b="1" dirty="0">
                <a:solidFill>
                  <a:schemeClr val="bg1"/>
                </a:solidFill>
                <a:latin typeface="Arial"/>
                <a:cs typeface="Arial"/>
              </a:rPr>
              <a:t> Networks</a:t>
            </a:r>
          </a:p>
        </p:txBody>
      </p:sp>
      <p:sp>
        <p:nvSpPr>
          <p:cNvPr id="14" name="CasellaDiTesto 13"/>
          <p:cNvSpPr txBox="1"/>
          <p:nvPr/>
        </p:nvSpPr>
        <p:spPr>
          <a:xfrm>
            <a:off x="7627925" y="403482"/>
            <a:ext cx="107593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sz="800" dirty="0">
                <a:solidFill>
                  <a:schemeClr val="bg1"/>
                </a:solidFill>
                <a:latin typeface="Arial"/>
                <a:cs typeface="Arial"/>
              </a:rPr>
              <a:t>Firenze 31/03/2021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2F6F99AE-CA15-4421-BAAC-2B6C44F59448}"/>
              </a:ext>
            </a:extLst>
          </p:cNvPr>
          <p:cNvSpPr txBox="1"/>
          <p:nvPr/>
        </p:nvSpPr>
        <p:spPr>
          <a:xfrm>
            <a:off x="346795" y="1200183"/>
            <a:ext cx="32235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Adaptive</a:t>
            </a:r>
            <a:r>
              <a:rPr lang="it-IT" dirty="0"/>
              <a:t> Moment </a:t>
            </a:r>
            <a:r>
              <a:rPr lang="it-IT" dirty="0" err="1"/>
              <a:t>Estimation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Learning rate iniziale 10^-3</a:t>
            </a:r>
          </a:p>
        </p:txBody>
      </p:sp>
    </p:spTree>
    <p:extLst>
      <p:ext uri="{BB962C8B-B14F-4D97-AF65-F5344CB8AC3E}">
        <p14:creationId xmlns:p14="http://schemas.microsoft.com/office/powerpoint/2010/main" val="23359273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07"/>
            <a:ext cx="9180512" cy="6872633"/>
          </a:xfrm>
          <a:prstGeom prst="rect">
            <a:avLst/>
          </a:prstGeom>
        </p:spPr>
      </p:pic>
      <p:sp>
        <p:nvSpPr>
          <p:cNvPr id="7" name="CasellaDiTesto 6"/>
          <p:cNvSpPr txBox="1"/>
          <p:nvPr/>
        </p:nvSpPr>
        <p:spPr>
          <a:xfrm>
            <a:off x="673524" y="991971"/>
            <a:ext cx="4663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 err="1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Outline</a:t>
            </a:r>
            <a:endParaRPr lang="it-IT" sz="2400" b="1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8" name="CasellaDiTesto 7"/>
          <p:cNvSpPr txBox="1"/>
          <p:nvPr/>
        </p:nvSpPr>
        <p:spPr>
          <a:xfrm>
            <a:off x="827718" y="2339902"/>
            <a:ext cx="2935419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latin typeface="Arial"/>
                <a:cs typeface="Arial"/>
              </a:rPr>
              <a:t>Repository GitHub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latin typeface="Arial"/>
                <a:cs typeface="Arial"/>
              </a:rPr>
              <a:t>Meta Learning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>
                <a:latin typeface="Arial"/>
                <a:cs typeface="Arial"/>
              </a:rPr>
              <a:t>Few</a:t>
            </a:r>
            <a:r>
              <a:rPr lang="it-IT" dirty="0">
                <a:latin typeface="Arial"/>
                <a:cs typeface="Arial"/>
              </a:rPr>
              <a:t>-Shot Learning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>
                <a:latin typeface="Arial"/>
                <a:cs typeface="Arial"/>
              </a:rPr>
              <a:t>Prototypical</a:t>
            </a:r>
            <a:r>
              <a:rPr lang="it-IT" dirty="0">
                <a:latin typeface="Arial"/>
                <a:cs typeface="Arial"/>
              </a:rPr>
              <a:t> Networks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latin typeface="Arial"/>
                <a:cs typeface="Arial"/>
              </a:rPr>
              <a:t>Architettura Proposta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>
                <a:latin typeface="Arial"/>
                <a:cs typeface="Arial"/>
              </a:rPr>
              <a:t>Feature </a:t>
            </a:r>
            <a:r>
              <a:rPr lang="it-IT" dirty="0" err="1">
                <a:latin typeface="Arial"/>
                <a:cs typeface="Arial"/>
              </a:rPr>
              <a:t>Backbones</a:t>
            </a:r>
            <a:endParaRPr lang="it-IT" dirty="0">
              <a:latin typeface="Arial"/>
              <a:cs typeface="Arial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 err="1">
                <a:latin typeface="Arial"/>
                <a:cs typeface="Arial"/>
              </a:rPr>
              <a:t>Residual</a:t>
            </a:r>
            <a:r>
              <a:rPr lang="it-IT" dirty="0">
                <a:latin typeface="Arial"/>
                <a:cs typeface="Arial"/>
              </a:rPr>
              <a:t> Network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latin typeface="Arial"/>
                <a:cs typeface="Arial"/>
              </a:rPr>
              <a:t>Datasets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latin typeface="Arial"/>
                <a:cs typeface="Arial"/>
              </a:rPr>
              <a:t>Data </a:t>
            </a:r>
            <a:r>
              <a:rPr lang="it-IT" dirty="0" err="1">
                <a:latin typeface="Arial"/>
                <a:cs typeface="Arial"/>
              </a:rPr>
              <a:t>Augmentation</a:t>
            </a:r>
            <a:endParaRPr lang="it-IT" dirty="0">
              <a:latin typeface="Arial"/>
              <a:cs typeface="Arial"/>
            </a:endParaRPr>
          </a:p>
        </p:txBody>
      </p:sp>
      <p:sp>
        <p:nvSpPr>
          <p:cNvPr id="12" name="Rettangolo 11"/>
          <p:cNvSpPr/>
          <p:nvPr/>
        </p:nvSpPr>
        <p:spPr>
          <a:xfrm>
            <a:off x="8255000" y="6366466"/>
            <a:ext cx="280763" cy="501650"/>
          </a:xfrm>
          <a:prstGeom prst="rect">
            <a:avLst/>
          </a:prstGeom>
          <a:solidFill>
            <a:srgbClr val="00305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003257"/>
              </a:solidFill>
            </a:endParaRPr>
          </a:p>
        </p:txBody>
      </p:sp>
      <p:sp>
        <p:nvSpPr>
          <p:cNvPr id="11" name="Segnaposto numero diapositiva 10"/>
          <p:cNvSpPr>
            <a:spLocks noGrp="1"/>
          </p:cNvSpPr>
          <p:nvPr>
            <p:ph type="sldNum" sz="quarter" idx="12"/>
          </p:nvPr>
        </p:nvSpPr>
        <p:spPr>
          <a:xfrm>
            <a:off x="6402163" y="6356350"/>
            <a:ext cx="2133600" cy="365125"/>
          </a:xfrm>
        </p:spPr>
        <p:txBody>
          <a:bodyPr/>
          <a:lstStyle/>
          <a:p>
            <a:fld id="{8EB8520A-26EA-DE4B-B141-4532FC98FF0E}" type="slidenum">
              <a:rPr lang="it-IT" b="1" smtClean="0">
                <a:solidFill>
                  <a:schemeClr val="bg1"/>
                </a:solidFill>
                <a:latin typeface="Arial"/>
                <a:cs typeface="Arial"/>
              </a:rPr>
              <a:pPr/>
              <a:t>2</a:t>
            </a:fld>
            <a:endParaRPr lang="it-IT" b="1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0" name="CasellaDiTesto 9"/>
          <p:cNvSpPr txBox="1"/>
          <p:nvPr/>
        </p:nvSpPr>
        <p:spPr>
          <a:xfrm>
            <a:off x="6278197" y="167259"/>
            <a:ext cx="24256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sz="800" b="1" dirty="0" err="1">
                <a:solidFill>
                  <a:schemeClr val="bg1"/>
                </a:solidFill>
                <a:latin typeface="Arial"/>
                <a:cs typeface="Arial"/>
              </a:rPr>
              <a:t>Few</a:t>
            </a:r>
            <a:r>
              <a:rPr lang="it-IT" sz="800" b="1" dirty="0">
                <a:solidFill>
                  <a:schemeClr val="bg1"/>
                </a:solidFill>
                <a:latin typeface="Arial"/>
                <a:cs typeface="Arial"/>
              </a:rPr>
              <a:t>-Shot learning with </a:t>
            </a:r>
            <a:r>
              <a:rPr lang="it-IT" sz="800" b="1" dirty="0" err="1">
                <a:solidFill>
                  <a:schemeClr val="bg1"/>
                </a:solidFill>
                <a:latin typeface="Arial"/>
                <a:cs typeface="Arial"/>
              </a:rPr>
              <a:t>Prototypical</a:t>
            </a:r>
            <a:r>
              <a:rPr lang="it-IT" sz="800" b="1" dirty="0">
                <a:solidFill>
                  <a:schemeClr val="bg1"/>
                </a:solidFill>
                <a:latin typeface="Arial"/>
                <a:cs typeface="Arial"/>
              </a:rPr>
              <a:t> Networks</a:t>
            </a:r>
          </a:p>
        </p:txBody>
      </p:sp>
      <p:sp>
        <p:nvSpPr>
          <p:cNvPr id="14" name="CasellaDiTesto 13"/>
          <p:cNvSpPr txBox="1"/>
          <p:nvPr/>
        </p:nvSpPr>
        <p:spPr>
          <a:xfrm>
            <a:off x="7627925" y="403482"/>
            <a:ext cx="107593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sz="800" dirty="0">
                <a:solidFill>
                  <a:schemeClr val="bg1"/>
                </a:solidFill>
                <a:latin typeface="Arial"/>
                <a:cs typeface="Arial"/>
              </a:rPr>
              <a:t>Firenze 31/03/2021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1DF537FE-641F-4DF9-98E0-5B741C4329E7}"/>
              </a:ext>
            </a:extLst>
          </p:cNvPr>
          <p:cNvSpPr txBox="1"/>
          <p:nvPr/>
        </p:nvSpPr>
        <p:spPr>
          <a:xfrm>
            <a:off x="4590854" y="2062904"/>
            <a:ext cx="4666268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latin typeface="Arial"/>
                <a:cs typeface="Arial"/>
              </a:rPr>
              <a:t>Implementazione Proposta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>
                <a:latin typeface="Arial"/>
                <a:cs typeface="Arial"/>
              </a:rPr>
              <a:t>train.py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>
                <a:latin typeface="Arial"/>
                <a:cs typeface="Arial"/>
              </a:rPr>
              <a:t>save_features.py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>
                <a:latin typeface="Arial"/>
                <a:cs typeface="Arial"/>
              </a:rPr>
              <a:t>test.py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>
                <a:latin typeface="Arial"/>
                <a:cs typeface="Arial"/>
              </a:rPr>
              <a:t>protonet.py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 err="1">
                <a:latin typeface="Arial"/>
                <a:cs typeface="Arial"/>
              </a:rPr>
              <a:t>Optimizer</a:t>
            </a:r>
            <a:endParaRPr lang="it-IT" dirty="0">
              <a:latin typeface="Arial"/>
              <a:cs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latin typeface="Arial"/>
                <a:cs typeface="Arial"/>
              </a:rPr>
              <a:t>Esperimenti Condotti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>
                <a:latin typeface="Arial"/>
                <a:cs typeface="Arial"/>
              </a:rPr>
              <a:t>Aumento Della Profondità Di Rete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>
                <a:latin typeface="Arial"/>
                <a:cs typeface="Arial"/>
              </a:rPr>
              <a:t>Differenze Di Dominio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>
                <a:latin typeface="Arial"/>
                <a:cs typeface="Arial"/>
              </a:rPr>
              <a:t>Ulteriori Adattamenti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latin typeface="Arial"/>
                <a:cs typeface="Arial"/>
              </a:rPr>
              <a:t>Considerazioni Finali</a:t>
            </a:r>
          </a:p>
        </p:txBody>
      </p:sp>
    </p:spTree>
    <p:extLst>
      <p:ext uri="{BB962C8B-B14F-4D97-AF65-F5344CB8AC3E}">
        <p14:creationId xmlns:p14="http://schemas.microsoft.com/office/powerpoint/2010/main" val="30164311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07"/>
            <a:ext cx="9180512" cy="6872633"/>
          </a:xfrm>
          <a:prstGeom prst="rect">
            <a:avLst/>
          </a:prstGeom>
        </p:spPr>
      </p:pic>
      <p:sp>
        <p:nvSpPr>
          <p:cNvPr id="7" name="CasellaDiTesto 6"/>
          <p:cNvSpPr txBox="1"/>
          <p:nvPr/>
        </p:nvSpPr>
        <p:spPr>
          <a:xfrm>
            <a:off x="672404" y="876277"/>
            <a:ext cx="4663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Esperimenti Condotti</a:t>
            </a:r>
          </a:p>
        </p:txBody>
      </p:sp>
      <p:sp>
        <p:nvSpPr>
          <p:cNvPr id="12" name="Rettangolo 11"/>
          <p:cNvSpPr/>
          <p:nvPr/>
        </p:nvSpPr>
        <p:spPr>
          <a:xfrm>
            <a:off x="8255000" y="6366466"/>
            <a:ext cx="280763" cy="501650"/>
          </a:xfrm>
          <a:prstGeom prst="rect">
            <a:avLst/>
          </a:prstGeom>
          <a:solidFill>
            <a:srgbClr val="00305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003257"/>
              </a:solidFill>
            </a:endParaRPr>
          </a:p>
        </p:txBody>
      </p:sp>
      <p:sp>
        <p:nvSpPr>
          <p:cNvPr id="11" name="Segnaposto numero diapositiva 10"/>
          <p:cNvSpPr>
            <a:spLocks noGrp="1"/>
          </p:cNvSpPr>
          <p:nvPr>
            <p:ph type="sldNum" sz="quarter" idx="12"/>
          </p:nvPr>
        </p:nvSpPr>
        <p:spPr>
          <a:xfrm>
            <a:off x="6402163" y="6356350"/>
            <a:ext cx="2133600" cy="365125"/>
          </a:xfrm>
        </p:spPr>
        <p:txBody>
          <a:bodyPr/>
          <a:lstStyle/>
          <a:p>
            <a:fld id="{8EB8520A-26EA-DE4B-B141-4532FC98FF0E}" type="slidenum">
              <a:rPr lang="it-IT" b="1" smtClean="0">
                <a:solidFill>
                  <a:schemeClr val="bg1"/>
                </a:solidFill>
                <a:latin typeface="Arial"/>
                <a:cs typeface="Arial"/>
              </a:rPr>
              <a:pPr/>
              <a:t>20</a:t>
            </a:fld>
            <a:endParaRPr lang="it-IT" b="1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0" name="CasellaDiTesto 9"/>
          <p:cNvSpPr txBox="1"/>
          <p:nvPr/>
        </p:nvSpPr>
        <p:spPr>
          <a:xfrm>
            <a:off x="6278197" y="167259"/>
            <a:ext cx="24256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sz="800" b="1" dirty="0" err="1">
                <a:solidFill>
                  <a:schemeClr val="bg1"/>
                </a:solidFill>
                <a:latin typeface="Arial"/>
                <a:cs typeface="Arial"/>
              </a:rPr>
              <a:t>Few</a:t>
            </a:r>
            <a:r>
              <a:rPr lang="it-IT" sz="800" b="1" dirty="0">
                <a:solidFill>
                  <a:schemeClr val="bg1"/>
                </a:solidFill>
                <a:latin typeface="Arial"/>
                <a:cs typeface="Arial"/>
              </a:rPr>
              <a:t>-Shot learning with </a:t>
            </a:r>
            <a:r>
              <a:rPr lang="it-IT" sz="800" b="1" dirty="0" err="1">
                <a:solidFill>
                  <a:schemeClr val="bg1"/>
                </a:solidFill>
                <a:latin typeface="Arial"/>
                <a:cs typeface="Arial"/>
              </a:rPr>
              <a:t>Prototypical</a:t>
            </a:r>
            <a:r>
              <a:rPr lang="it-IT" sz="800" b="1" dirty="0">
                <a:solidFill>
                  <a:schemeClr val="bg1"/>
                </a:solidFill>
                <a:latin typeface="Arial"/>
                <a:cs typeface="Arial"/>
              </a:rPr>
              <a:t> Networks</a:t>
            </a:r>
          </a:p>
        </p:txBody>
      </p:sp>
      <p:sp>
        <p:nvSpPr>
          <p:cNvPr id="14" name="CasellaDiTesto 13"/>
          <p:cNvSpPr txBox="1"/>
          <p:nvPr/>
        </p:nvSpPr>
        <p:spPr>
          <a:xfrm>
            <a:off x="7627925" y="403482"/>
            <a:ext cx="107593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sz="800" dirty="0">
                <a:solidFill>
                  <a:schemeClr val="bg1"/>
                </a:solidFill>
                <a:latin typeface="Arial"/>
                <a:cs typeface="Arial"/>
              </a:rPr>
              <a:t>Firenze 31/03/2021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67006481-6757-40F8-B69F-6AFAAD630807}"/>
              </a:ext>
            </a:extLst>
          </p:cNvPr>
          <p:cNvSpPr txBox="1"/>
          <p:nvPr/>
        </p:nvSpPr>
        <p:spPr>
          <a:xfrm>
            <a:off x="1036948" y="1677815"/>
            <a:ext cx="9049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train.py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7CC284AA-EB5A-4268-8AA3-DDFABC1DCEFF}"/>
              </a:ext>
            </a:extLst>
          </p:cNvPr>
          <p:cNvSpPr txBox="1"/>
          <p:nvPr/>
        </p:nvSpPr>
        <p:spPr>
          <a:xfrm>
            <a:off x="3733725" y="1677815"/>
            <a:ext cx="1766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save_features.py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5F057AFE-C599-49EA-A9BF-4A227076B694}"/>
              </a:ext>
            </a:extLst>
          </p:cNvPr>
          <p:cNvSpPr txBox="1"/>
          <p:nvPr/>
        </p:nvSpPr>
        <p:spPr>
          <a:xfrm>
            <a:off x="6957985" y="1677815"/>
            <a:ext cx="821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test.py</a:t>
            </a:r>
          </a:p>
        </p:txBody>
      </p:sp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5F7BF5CF-E2E0-4B3A-8C6B-32112EFC567E}"/>
              </a:ext>
            </a:extLst>
          </p:cNvPr>
          <p:cNvCxnSpPr/>
          <p:nvPr/>
        </p:nvCxnSpPr>
        <p:spPr>
          <a:xfrm>
            <a:off x="1941876" y="1862481"/>
            <a:ext cx="167801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AB655F51-D802-4F67-B565-6DA19F41EF8C}"/>
              </a:ext>
            </a:extLst>
          </p:cNvPr>
          <p:cNvCxnSpPr/>
          <p:nvPr/>
        </p:nvCxnSpPr>
        <p:spPr>
          <a:xfrm>
            <a:off x="5410274" y="1862481"/>
            <a:ext cx="145243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ttangolo 15">
            <a:extLst>
              <a:ext uri="{FF2B5EF4-FFF2-40B4-BE49-F238E27FC236}">
                <a16:creationId xmlns:a16="http://schemas.microsoft.com/office/drawing/2014/main" id="{ADF14553-9EEA-454B-97E6-7EB8A508A08E}"/>
              </a:ext>
            </a:extLst>
          </p:cNvPr>
          <p:cNvSpPr/>
          <p:nvPr/>
        </p:nvSpPr>
        <p:spPr>
          <a:xfrm>
            <a:off x="1036948" y="1688772"/>
            <a:ext cx="904928" cy="36932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BA16022D-3CB3-4C57-8237-50E5B360E3CA}"/>
              </a:ext>
            </a:extLst>
          </p:cNvPr>
          <p:cNvSpPr/>
          <p:nvPr/>
        </p:nvSpPr>
        <p:spPr>
          <a:xfrm>
            <a:off x="3789823" y="1677822"/>
            <a:ext cx="1620451" cy="36932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6EBCBD52-8289-4549-BD5B-75E007781FAC}"/>
              </a:ext>
            </a:extLst>
          </p:cNvPr>
          <p:cNvSpPr/>
          <p:nvPr/>
        </p:nvSpPr>
        <p:spPr>
          <a:xfrm>
            <a:off x="6901424" y="1677822"/>
            <a:ext cx="904928" cy="36932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A772F4B4-757C-48C6-B574-44C28E7E67C3}"/>
              </a:ext>
            </a:extLst>
          </p:cNvPr>
          <p:cNvSpPr txBox="1"/>
          <p:nvPr/>
        </p:nvSpPr>
        <p:spPr>
          <a:xfrm>
            <a:off x="787336" y="2861694"/>
            <a:ext cx="1540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CUB-200-2011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455BBF03-0D11-4BB9-A806-A882AD872F57}"/>
              </a:ext>
            </a:extLst>
          </p:cNvPr>
          <p:cNvSpPr txBox="1"/>
          <p:nvPr/>
        </p:nvSpPr>
        <p:spPr>
          <a:xfrm>
            <a:off x="3481447" y="2307696"/>
            <a:ext cx="108510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Conv4</a:t>
            </a:r>
          </a:p>
          <a:p>
            <a:r>
              <a:rPr lang="it-IT" dirty="0"/>
              <a:t>Conv6</a:t>
            </a:r>
          </a:p>
          <a:p>
            <a:r>
              <a:rPr lang="it-IT" dirty="0"/>
              <a:t>ResNet10</a:t>
            </a:r>
          </a:p>
          <a:p>
            <a:r>
              <a:rPr lang="it-IT" dirty="0"/>
              <a:t>ResNet18</a:t>
            </a:r>
          </a:p>
          <a:p>
            <a:r>
              <a:rPr lang="it-IT" dirty="0"/>
              <a:t>ResNet34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4EFCDAA4-C960-4298-8443-4A34D0F78EC0}"/>
              </a:ext>
            </a:extLst>
          </p:cNvPr>
          <p:cNvSpPr txBox="1"/>
          <p:nvPr/>
        </p:nvSpPr>
        <p:spPr>
          <a:xfrm>
            <a:off x="4825874" y="2782669"/>
            <a:ext cx="20338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With </a:t>
            </a:r>
            <a:r>
              <a:rPr lang="it-IT" dirty="0" err="1"/>
              <a:t>Augmentation</a:t>
            </a:r>
            <a:endParaRPr lang="it-IT" dirty="0"/>
          </a:p>
          <a:p>
            <a:r>
              <a:rPr lang="it-IT" dirty="0"/>
              <a:t>No </a:t>
            </a:r>
            <a:r>
              <a:rPr lang="it-IT" dirty="0" err="1"/>
              <a:t>Augmentation</a:t>
            </a:r>
            <a:endParaRPr lang="it-IT" dirty="0"/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C437F89B-C88B-47F4-B36C-CF082A89AFFE}"/>
              </a:ext>
            </a:extLst>
          </p:cNvPr>
          <p:cNvSpPr txBox="1"/>
          <p:nvPr/>
        </p:nvSpPr>
        <p:spPr>
          <a:xfrm>
            <a:off x="2548980" y="2870763"/>
            <a:ext cx="779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5-Way</a:t>
            </a: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9282E751-3990-41FC-AA67-39BF1B79859F}"/>
              </a:ext>
            </a:extLst>
          </p:cNvPr>
          <p:cNvSpPr txBox="1"/>
          <p:nvPr/>
        </p:nvSpPr>
        <p:spPr>
          <a:xfrm>
            <a:off x="7120574" y="2723195"/>
            <a:ext cx="7986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1-Shot</a:t>
            </a:r>
          </a:p>
          <a:p>
            <a:r>
              <a:rPr lang="it-IT" dirty="0"/>
              <a:t>5-Shot</a:t>
            </a:r>
          </a:p>
        </p:txBody>
      </p:sp>
      <p:cxnSp>
        <p:nvCxnSpPr>
          <p:cNvPr id="28" name="Connettore 2 27">
            <a:extLst>
              <a:ext uri="{FF2B5EF4-FFF2-40B4-BE49-F238E27FC236}">
                <a16:creationId xmlns:a16="http://schemas.microsoft.com/office/drawing/2014/main" id="{4ECA4B72-3959-4F5C-93FF-20C23D30A583}"/>
              </a:ext>
            </a:extLst>
          </p:cNvPr>
          <p:cNvCxnSpPr>
            <a:cxnSpLocks/>
          </p:cNvCxnSpPr>
          <p:nvPr/>
        </p:nvCxnSpPr>
        <p:spPr>
          <a:xfrm>
            <a:off x="2328142" y="3055787"/>
            <a:ext cx="24537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Parentesi graffa aperta 28">
            <a:extLst>
              <a:ext uri="{FF2B5EF4-FFF2-40B4-BE49-F238E27FC236}">
                <a16:creationId xmlns:a16="http://schemas.microsoft.com/office/drawing/2014/main" id="{DEF005FE-48D2-4CD7-A30C-BF1FB6A25E2F}"/>
              </a:ext>
            </a:extLst>
          </p:cNvPr>
          <p:cNvSpPr/>
          <p:nvPr/>
        </p:nvSpPr>
        <p:spPr>
          <a:xfrm>
            <a:off x="3269906" y="2361624"/>
            <a:ext cx="323747" cy="1406464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0" name="Somma 29">
            <a:extLst>
              <a:ext uri="{FF2B5EF4-FFF2-40B4-BE49-F238E27FC236}">
                <a16:creationId xmlns:a16="http://schemas.microsoft.com/office/drawing/2014/main" id="{855DD65F-1EDA-4471-A1AE-71C7D8BAD35D}"/>
              </a:ext>
            </a:extLst>
          </p:cNvPr>
          <p:cNvSpPr/>
          <p:nvPr/>
        </p:nvSpPr>
        <p:spPr>
          <a:xfrm>
            <a:off x="4590217" y="2968167"/>
            <a:ext cx="187875" cy="175239"/>
          </a:xfrm>
          <a:prstGeom prst="flowChartSummingJunct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1" name="Somma 30">
            <a:extLst>
              <a:ext uri="{FF2B5EF4-FFF2-40B4-BE49-F238E27FC236}">
                <a16:creationId xmlns:a16="http://schemas.microsoft.com/office/drawing/2014/main" id="{A55525B2-00F9-4315-BA66-0400FEB29EF5}"/>
              </a:ext>
            </a:extLst>
          </p:cNvPr>
          <p:cNvSpPr/>
          <p:nvPr/>
        </p:nvSpPr>
        <p:spPr>
          <a:xfrm>
            <a:off x="6884918" y="2930797"/>
            <a:ext cx="190182" cy="212609"/>
          </a:xfrm>
          <a:prstGeom prst="flowChartSummingJunct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640CF229-045A-4B5E-A860-384A00618720}"/>
              </a:ext>
            </a:extLst>
          </p:cNvPr>
          <p:cNvSpPr txBox="1"/>
          <p:nvPr/>
        </p:nvSpPr>
        <p:spPr>
          <a:xfrm>
            <a:off x="1743287" y="4048039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/>
              <a:t>Omniglot</a:t>
            </a:r>
            <a:endParaRPr lang="it-IT" dirty="0"/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16B1553B-4B4F-42AD-A234-AA6B42E7155C}"/>
              </a:ext>
            </a:extLst>
          </p:cNvPr>
          <p:cNvSpPr txBox="1"/>
          <p:nvPr/>
        </p:nvSpPr>
        <p:spPr>
          <a:xfrm>
            <a:off x="3006496" y="4050342"/>
            <a:ext cx="779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5-Way</a:t>
            </a:r>
          </a:p>
        </p:txBody>
      </p:sp>
      <p:cxnSp>
        <p:nvCxnSpPr>
          <p:cNvPr id="34" name="Connettore 2 33">
            <a:extLst>
              <a:ext uri="{FF2B5EF4-FFF2-40B4-BE49-F238E27FC236}">
                <a16:creationId xmlns:a16="http://schemas.microsoft.com/office/drawing/2014/main" id="{E3AD8FDE-5516-46A7-8DF2-7CF7652A869C}"/>
              </a:ext>
            </a:extLst>
          </p:cNvPr>
          <p:cNvCxnSpPr>
            <a:cxnSpLocks/>
          </p:cNvCxnSpPr>
          <p:nvPr/>
        </p:nvCxnSpPr>
        <p:spPr>
          <a:xfrm>
            <a:off x="2758553" y="4238269"/>
            <a:ext cx="24537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403650ED-4B69-4A55-B7D6-C3EA5B47C79C}"/>
              </a:ext>
            </a:extLst>
          </p:cNvPr>
          <p:cNvSpPr txBox="1"/>
          <p:nvPr/>
        </p:nvSpPr>
        <p:spPr>
          <a:xfrm>
            <a:off x="7015723" y="3909540"/>
            <a:ext cx="7986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1-Shot</a:t>
            </a:r>
          </a:p>
          <a:p>
            <a:r>
              <a:rPr lang="it-IT" dirty="0"/>
              <a:t>5-Shot</a:t>
            </a:r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02E8F68D-4629-4B46-9BFE-7AF9F1BE16F8}"/>
              </a:ext>
            </a:extLst>
          </p:cNvPr>
          <p:cNvSpPr txBox="1"/>
          <p:nvPr/>
        </p:nvSpPr>
        <p:spPr>
          <a:xfrm>
            <a:off x="3915033" y="4050342"/>
            <a:ext cx="769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Conv4</a:t>
            </a:r>
          </a:p>
        </p:txBody>
      </p: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C4359DA2-C7EE-458F-ADD5-B8BF137D20A9}"/>
              </a:ext>
            </a:extLst>
          </p:cNvPr>
          <p:cNvSpPr txBox="1"/>
          <p:nvPr/>
        </p:nvSpPr>
        <p:spPr>
          <a:xfrm>
            <a:off x="4977236" y="4050342"/>
            <a:ext cx="18371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No </a:t>
            </a:r>
            <a:r>
              <a:rPr lang="it-IT" dirty="0" err="1"/>
              <a:t>Augmentation</a:t>
            </a:r>
            <a:endParaRPr lang="it-IT" dirty="0"/>
          </a:p>
        </p:txBody>
      </p:sp>
      <p:cxnSp>
        <p:nvCxnSpPr>
          <p:cNvPr id="39" name="Connettore 2 38">
            <a:extLst>
              <a:ext uri="{FF2B5EF4-FFF2-40B4-BE49-F238E27FC236}">
                <a16:creationId xmlns:a16="http://schemas.microsoft.com/office/drawing/2014/main" id="{0E66FBFB-1A5C-4DF6-85CD-A2ECA3BE5467}"/>
              </a:ext>
            </a:extLst>
          </p:cNvPr>
          <p:cNvCxnSpPr>
            <a:cxnSpLocks/>
          </p:cNvCxnSpPr>
          <p:nvPr/>
        </p:nvCxnSpPr>
        <p:spPr>
          <a:xfrm>
            <a:off x="3730862" y="4238269"/>
            <a:ext cx="24537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Connettore 2 39">
            <a:extLst>
              <a:ext uri="{FF2B5EF4-FFF2-40B4-BE49-F238E27FC236}">
                <a16:creationId xmlns:a16="http://schemas.microsoft.com/office/drawing/2014/main" id="{F4B2A791-711C-47A2-A341-4E40D99DB76E}"/>
              </a:ext>
            </a:extLst>
          </p:cNvPr>
          <p:cNvCxnSpPr>
            <a:cxnSpLocks/>
          </p:cNvCxnSpPr>
          <p:nvPr/>
        </p:nvCxnSpPr>
        <p:spPr>
          <a:xfrm>
            <a:off x="4731860" y="4224166"/>
            <a:ext cx="24537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Parentesi graffa aperta 40">
            <a:extLst>
              <a:ext uri="{FF2B5EF4-FFF2-40B4-BE49-F238E27FC236}">
                <a16:creationId xmlns:a16="http://schemas.microsoft.com/office/drawing/2014/main" id="{6D8EE337-C354-4801-843A-7E400AEE3E8A}"/>
              </a:ext>
            </a:extLst>
          </p:cNvPr>
          <p:cNvSpPr/>
          <p:nvPr/>
        </p:nvSpPr>
        <p:spPr>
          <a:xfrm>
            <a:off x="6800802" y="3945123"/>
            <a:ext cx="248325" cy="610748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2" name="CasellaDiTesto 41">
            <a:extLst>
              <a:ext uri="{FF2B5EF4-FFF2-40B4-BE49-F238E27FC236}">
                <a16:creationId xmlns:a16="http://schemas.microsoft.com/office/drawing/2014/main" id="{88FF1BAD-42D0-46C6-B198-CAB628B3D0C1}"/>
              </a:ext>
            </a:extLst>
          </p:cNvPr>
          <p:cNvSpPr txBox="1"/>
          <p:nvPr/>
        </p:nvSpPr>
        <p:spPr>
          <a:xfrm>
            <a:off x="816688" y="4838463"/>
            <a:ext cx="2010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/>
              <a:t>Omniglot</a:t>
            </a:r>
            <a:r>
              <a:rPr lang="it-IT" dirty="0"/>
              <a:t> + EMNIST</a:t>
            </a:r>
          </a:p>
        </p:txBody>
      </p:sp>
      <p:sp>
        <p:nvSpPr>
          <p:cNvPr id="43" name="CasellaDiTesto 42">
            <a:extLst>
              <a:ext uri="{FF2B5EF4-FFF2-40B4-BE49-F238E27FC236}">
                <a16:creationId xmlns:a16="http://schemas.microsoft.com/office/drawing/2014/main" id="{F6966BA4-D1CF-4A5D-A7D6-06842D1C60B8}"/>
              </a:ext>
            </a:extLst>
          </p:cNvPr>
          <p:cNvSpPr txBox="1"/>
          <p:nvPr/>
        </p:nvSpPr>
        <p:spPr>
          <a:xfrm>
            <a:off x="3006496" y="4840766"/>
            <a:ext cx="779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5-Way</a:t>
            </a:r>
          </a:p>
        </p:txBody>
      </p:sp>
      <p:cxnSp>
        <p:nvCxnSpPr>
          <p:cNvPr id="44" name="Connettore 2 43">
            <a:extLst>
              <a:ext uri="{FF2B5EF4-FFF2-40B4-BE49-F238E27FC236}">
                <a16:creationId xmlns:a16="http://schemas.microsoft.com/office/drawing/2014/main" id="{58BF9156-451D-4BF9-874E-1210E9C54D82}"/>
              </a:ext>
            </a:extLst>
          </p:cNvPr>
          <p:cNvCxnSpPr>
            <a:cxnSpLocks/>
          </p:cNvCxnSpPr>
          <p:nvPr/>
        </p:nvCxnSpPr>
        <p:spPr>
          <a:xfrm>
            <a:off x="2758553" y="5028693"/>
            <a:ext cx="24537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CasellaDiTesto 44">
            <a:extLst>
              <a:ext uri="{FF2B5EF4-FFF2-40B4-BE49-F238E27FC236}">
                <a16:creationId xmlns:a16="http://schemas.microsoft.com/office/drawing/2014/main" id="{23E483EA-7BBD-4A6B-A62B-77A18F750562}"/>
              </a:ext>
            </a:extLst>
          </p:cNvPr>
          <p:cNvSpPr txBox="1"/>
          <p:nvPr/>
        </p:nvSpPr>
        <p:spPr>
          <a:xfrm>
            <a:off x="7015723" y="4699964"/>
            <a:ext cx="7986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1-Shot</a:t>
            </a:r>
          </a:p>
          <a:p>
            <a:r>
              <a:rPr lang="it-IT" dirty="0"/>
              <a:t>5-Shot</a:t>
            </a:r>
          </a:p>
        </p:txBody>
      </p:sp>
      <p:sp>
        <p:nvSpPr>
          <p:cNvPr id="46" name="CasellaDiTesto 45">
            <a:extLst>
              <a:ext uri="{FF2B5EF4-FFF2-40B4-BE49-F238E27FC236}">
                <a16:creationId xmlns:a16="http://schemas.microsoft.com/office/drawing/2014/main" id="{80868723-95D3-425D-B180-1279CA9CF48E}"/>
              </a:ext>
            </a:extLst>
          </p:cNvPr>
          <p:cNvSpPr txBox="1"/>
          <p:nvPr/>
        </p:nvSpPr>
        <p:spPr>
          <a:xfrm>
            <a:off x="3915033" y="4840766"/>
            <a:ext cx="769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Conv4</a:t>
            </a:r>
          </a:p>
        </p:txBody>
      </p:sp>
      <p:sp>
        <p:nvSpPr>
          <p:cNvPr id="47" name="CasellaDiTesto 46">
            <a:extLst>
              <a:ext uri="{FF2B5EF4-FFF2-40B4-BE49-F238E27FC236}">
                <a16:creationId xmlns:a16="http://schemas.microsoft.com/office/drawing/2014/main" id="{408386E1-BF38-4C23-87CC-F884A943B1EA}"/>
              </a:ext>
            </a:extLst>
          </p:cNvPr>
          <p:cNvSpPr txBox="1"/>
          <p:nvPr/>
        </p:nvSpPr>
        <p:spPr>
          <a:xfrm>
            <a:off x="4977236" y="4840766"/>
            <a:ext cx="18371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No </a:t>
            </a:r>
            <a:r>
              <a:rPr lang="it-IT" dirty="0" err="1"/>
              <a:t>Augmentation</a:t>
            </a:r>
            <a:endParaRPr lang="it-IT" dirty="0"/>
          </a:p>
        </p:txBody>
      </p:sp>
      <p:cxnSp>
        <p:nvCxnSpPr>
          <p:cNvPr id="48" name="Connettore 2 47">
            <a:extLst>
              <a:ext uri="{FF2B5EF4-FFF2-40B4-BE49-F238E27FC236}">
                <a16:creationId xmlns:a16="http://schemas.microsoft.com/office/drawing/2014/main" id="{0E7EDF7F-E5E8-4EAD-934F-31D649F01165}"/>
              </a:ext>
            </a:extLst>
          </p:cNvPr>
          <p:cNvCxnSpPr>
            <a:cxnSpLocks/>
          </p:cNvCxnSpPr>
          <p:nvPr/>
        </p:nvCxnSpPr>
        <p:spPr>
          <a:xfrm>
            <a:off x="3730862" y="5028693"/>
            <a:ext cx="24537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Connettore 2 48">
            <a:extLst>
              <a:ext uri="{FF2B5EF4-FFF2-40B4-BE49-F238E27FC236}">
                <a16:creationId xmlns:a16="http://schemas.microsoft.com/office/drawing/2014/main" id="{5320940D-FE85-4C43-9454-866F8595E028}"/>
              </a:ext>
            </a:extLst>
          </p:cNvPr>
          <p:cNvCxnSpPr>
            <a:cxnSpLocks/>
          </p:cNvCxnSpPr>
          <p:nvPr/>
        </p:nvCxnSpPr>
        <p:spPr>
          <a:xfrm>
            <a:off x="4731860" y="5014590"/>
            <a:ext cx="24537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Parentesi graffa aperta 49">
            <a:extLst>
              <a:ext uri="{FF2B5EF4-FFF2-40B4-BE49-F238E27FC236}">
                <a16:creationId xmlns:a16="http://schemas.microsoft.com/office/drawing/2014/main" id="{D49C9C62-40E9-4810-B737-6F358AC6E867}"/>
              </a:ext>
            </a:extLst>
          </p:cNvPr>
          <p:cNvSpPr/>
          <p:nvPr/>
        </p:nvSpPr>
        <p:spPr>
          <a:xfrm>
            <a:off x="6800802" y="4735547"/>
            <a:ext cx="248325" cy="610748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1" name="CasellaDiTesto 50">
            <a:extLst>
              <a:ext uri="{FF2B5EF4-FFF2-40B4-BE49-F238E27FC236}">
                <a16:creationId xmlns:a16="http://schemas.microsoft.com/office/drawing/2014/main" id="{7161DF75-AC39-410D-81B9-318D226B168A}"/>
              </a:ext>
            </a:extLst>
          </p:cNvPr>
          <p:cNvSpPr txBox="1"/>
          <p:nvPr/>
        </p:nvSpPr>
        <p:spPr>
          <a:xfrm>
            <a:off x="2111303" y="5638645"/>
            <a:ext cx="5077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CUB-200-2011, 5-Way 5-Shot, ResNet18, Adaptation</a:t>
            </a:r>
          </a:p>
        </p:txBody>
      </p:sp>
      <p:sp>
        <p:nvSpPr>
          <p:cNvPr id="52" name="Parentesi quadra aperta 51">
            <a:extLst>
              <a:ext uri="{FF2B5EF4-FFF2-40B4-BE49-F238E27FC236}">
                <a16:creationId xmlns:a16="http://schemas.microsoft.com/office/drawing/2014/main" id="{8FEFCDF0-71EE-492A-BE15-7755EF30B184}"/>
              </a:ext>
            </a:extLst>
          </p:cNvPr>
          <p:cNvSpPr/>
          <p:nvPr/>
        </p:nvSpPr>
        <p:spPr>
          <a:xfrm>
            <a:off x="757666" y="2723195"/>
            <a:ext cx="249612" cy="586857"/>
          </a:xfrm>
          <a:prstGeom prst="leftBracket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3" name="Parentesi quadra aperta 52">
            <a:extLst>
              <a:ext uri="{FF2B5EF4-FFF2-40B4-BE49-F238E27FC236}">
                <a16:creationId xmlns:a16="http://schemas.microsoft.com/office/drawing/2014/main" id="{01044EEF-8193-4764-B42D-32F7AE2F96E1}"/>
              </a:ext>
            </a:extLst>
          </p:cNvPr>
          <p:cNvSpPr/>
          <p:nvPr/>
        </p:nvSpPr>
        <p:spPr>
          <a:xfrm>
            <a:off x="787336" y="3930737"/>
            <a:ext cx="249612" cy="1415558"/>
          </a:xfrm>
          <a:prstGeom prst="leftBracket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4" name="Parentesi quadra aperta 53">
            <a:extLst>
              <a:ext uri="{FF2B5EF4-FFF2-40B4-BE49-F238E27FC236}">
                <a16:creationId xmlns:a16="http://schemas.microsoft.com/office/drawing/2014/main" id="{48FD1B0B-94CB-4EB2-832D-6B9088C17F34}"/>
              </a:ext>
            </a:extLst>
          </p:cNvPr>
          <p:cNvSpPr/>
          <p:nvPr/>
        </p:nvSpPr>
        <p:spPr>
          <a:xfrm>
            <a:off x="2078530" y="5528664"/>
            <a:ext cx="249612" cy="586857"/>
          </a:xfrm>
          <a:prstGeom prst="leftBracket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5" name="CasellaDiTesto 54">
            <a:extLst>
              <a:ext uri="{FF2B5EF4-FFF2-40B4-BE49-F238E27FC236}">
                <a16:creationId xmlns:a16="http://schemas.microsoft.com/office/drawing/2014/main" id="{45F6EFC0-0909-4EEC-A3D4-2559BB2F8FA1}"/>
              </a:ext>
            </a:extLst>
          </p:cNvPr>
          <p:cNvSpPr txBox="1"/>
          <p:nvPr/>
        </p:nvSpPr>
        <p:spPr>
          <a:xfrm>
            <a:off x="405367" y="283195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1</a:t>
            </a:r>
          </a:p>
        </p:txBody>
      </p:sp>
      <p:sp>
        <p:nvSpPr>
          <p:cNvPr id="56" name="CasellaDiTesto 55">
            <a:extLst>
              <a:ext uri="{FF2B5EF4-FFF2-40B4-BE49-F238E27FC236}">
                <a16:creationId xmlns:a16="http://schemas.microsoft.com/office/drawing/2014/main" id="{3421C524-8BE6-4FD1-98CF-E399849486CF}"/>
              </a:ext>
            </a:extLst>
          </p:cNvPr>
          <p:cNvSpPr txBox="1"/>
          <p:nvPr/>
        </p:nvSpPr>
        <p:spPr>
          <a:xfrm>
            <a:off x="514491" y="445385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2</a:t>
            </a:r>
          </a:p>
        </p:txBody>
      </p:sp>
      <p:sp>
        <p:nvSpPr>
          <p:cNvPr id="57" name="CasellaDiTesto 56">
            <a:extLst>
              <a:ext uri="{FF2B5EF4-FFF2-40B4-BE49-F238E27FC236}">
                <a16:creationId xmlns:a16="http://schemas.microsoft.com/office/drawing/2014/main" id="{60056EF3-9573-47BA-835A-CE5ACF2AB7A6}"/>
              </a:ext>
            </a:extLst>
          </p:cNvPr>
          <p:cNvSpPr txBox="1"/>
          <p:nvPr/>
        </p:nvSpPr>
        <p:spPr>
          <a:xfrm>
            <a:off x="1777745" y="563124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2994887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07"/>
            <a:ext cx="9180512" cy="6872633"/>
          </a:xfrm>
          <a:prstGeom prst="rect">
            <a:avLst/>
          </a:prstGeom>
        </p:spPr>
      </p:pic>
      <p:sp>
        <p:nvSpPr>
          <p:cNvPr id="7" name="CasellaDiTesto 6"/>
          <p:cNvSpPr txBox="1"/>
          <p:nvPr/>
        </p:nvSpPr>
        <p:spPr>
          <a:xfrm>
            <a:off x="626389" y="896479"/>
            <a:ext cx="5227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Aumento Della Profondità Di Rete</a:t>
            </a:r>
          </a:p>
        </p:txBody>
      </p:sp>
      <p:sp>
        <p:nvSpPr>
          <p:cNvPr id="12" name="Rettangolo 11"/>
          <p:cNvSpPr/>
          <p:nvPr/>
        </p:nvSpPr>
        <p:spPr>
          <a:xfrm>
            <a:off x="8255000" y="6366466"/>
            <a:ext cx="280763" cy="501650"/>
          </a:xfrm>
          <a:prstGeom prst="rect">
            <a:avLst/>
          </a:prstGeom>
          <a:solidFill>
            <a:srgbClr val="00305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003257"/>
              </a:solidFill>
            </a:endParaRPr>
          </a:p>
        </p:txBody>
      </p:sp>
      <p:sp>
        <p:nvSpPr>
          <p:cNvPr id="11" name="Segnaposto numero diapositiva 10"/>
          <p:cNvSpPr>
            <a:spLocks noGrp="1"/>
          </p:cNvSpPr>
          <p:nvPr>
            <p:ph type="sldNum" sz="quarter" idx="12"/>
          </p:nvPr>
        </p:nvSpPr>
        <p:spPr>
          <a:xfrm>
            <a:off x="6402163" y="6356350"/>
            <a:ext cx="2133600" cy="365125"/>
          </a:xfrm>
        </p:spPr>
        <p:txBody>
          <a:bodyPr/>
          <a:lstStyle/>
          <a:p>
            <a:fld id="{8EB8520A-26EA-DE4B-B141-4532FC98FF0E}" type="slidenum">
              <a:rPr lang="it-IT" b="1" smtClean="0">
                <a:solidFill>
                  <a:schemeClr val="bg1"/>
                </a:solidFill>
                <a:latin typeface="Arial"/>
                <a:cs typeface="Arial"/>
              </a:rPr>
              <a:pPr/>
              <a:t>21</a:t>
            </a:fld>
            <a:endParaRPr lang="it-IT" b="1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0" name="CasellaDiTesto 9"/>
          <p:cNvSpPr txBox="1"/>
          <p:nvPr/>
        </p:nvSpPr>
        <p:spPr>
          <a:xfrm>
            <a:off x="6278197" y="167259"/>
            <a:ext cx="24256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sz="800" b="1" dirty="0" err="1">
                <a:solidFill>
                  <a:schemeClr val="bg1"/>
                </a:solidFill>
                <a:latin typeface="Arial"/>
                <a:cs typeface="Arial"/>
              </a:rPr>
              <a:t>Few</a:t>
            </a:r>
            <a:r>
              <a:rPr lang="it-IT" sz="800" b="1" dirty="0">
                <a:solidFill>
                  <a:schemeClr val="bg1"/>
                </a:solidFill>
                <a:latin typeface="Arial"/>
                <a:cs typeface="Arial"/>
              </a:rPr>
              <a:t>-Shot learning with </a:t>
            </a:r>
            <a:r>
              <a:rPr lang="it-IT" sz="800" b="1" dirty="0" err="1">
                <a:solidFill>
                  <a:schemeClr val="bg1"/>
                </a:solidFill>
                <a:latin typeface="Arial"/>
                <a:cs typeface="Arial"/>
              </a:rPr>
              <a:t>Prototypical</a:t>
            </a:r>
            <a:r>
              <a:rPr lang="it-IT" sz="800" b="1" dirty="0">
                <a:solidFill>
                  <a:schemeClr val="bg1"/>
                </a:solidFill>
                <a:latin typeface="Arial"/>
                <a:cs typeface="Arial"/>
              </a:rPr>
              <a:t> Networks</a:t>
            </a:r>
          </a:p>
        </p:txBody>
      </p:sp>
      <p:sp>
        <p:nvSpPr>
          <p:cNvPr id="14" name="CasellaDiTesto 13"/>
          <p:cNvSpPr txBox="1"/>
          <p:nvPr/>
        </p:nvSpPr>
        <p:spPr>
          <a:xfrm>
            <a:off x="7627925" y="403482"/>
            <a:ext cx="107593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sz="800" dirty="0">
                <a:solidFill>
                  <a:schemeClr val="bg1"/>
                </a:solidFill>
                <a:latin typeface="Arial"/>
                <a:cs typeface="Arial"/>
              </a:rPr>
              <a:t>Firenze 31/03/2021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F9E866A1-CFBF-450A-A73A-8043E6C162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065274"/>
            <a:ext cx="9144000" cy="1744494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C9A7A1F7-F513-4FEA-B8F0-3A1F5FFF22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717350"/>
            <a:ext cx="9144000" cy="289544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0DA2A4AB-925B-4311-AAFA-A5959DB3B2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5073312"/>
            <a:ext cx="9144000" cy="261257"/>
          </a:xfrm>
          <a:prstGeom prst="rect">
            <a:avLst/>
          </a:prstGeom>
        </p:spPr>
      </p:pic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DC014DB6-B125-42E0-9D38-EACC8F8A1F95}"/>
              </a:ext>
            </a:extLst>
          </p:cNvPr>
          <p:cNvSpPr txBox="1"/>
          <p:nvPr/>
        </p:nvSpPr>
        <p:spPr>
          <a:xfrm>
            <a:off x="150829" y="1705528"/>
            <a:ext cx="4495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Risultati ottenuti dall’esecuzione di test.py:</a:t>
            </a: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37277B71-43EC-41D6-BD1B-AE827FDDB170}"/>
              </a:ext>
            </a:extLst>
          </p:cNvPr>
          <p:cNvSpPr txBox="1"/>
          <p:nvPr/>
        </p:nvSpPr>
        <p:spPr>
          <a:xfrm>
            <a:off x="150829" y="4283630"/>
            <a:ext cx="7080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Risultati ottenuti da Chen et al. riportati in letteratura:  (Solo casi </a:t>
            </a:r>
            <a:r>
              <a:rPr lang="it-IT" dirty="0" err="1"/>
              <a:t>Aug</a:t>
            </a:r>
            <a:r>
              <a:rPr lang="it-IT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0519065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07"/>
            <a:ext cx="9180512" cy="6872633"/>
          </a:xfrm>
          <a:prstGeom prst="rect">
            <a:avLst/>
          </a:prstGeom>
        </p:spPr>
      </p:pic>
      <p:sp>
        <p:nvSpPr>
          <p:cNvPr id="7" name="CasellaDiTesto 6"/>
          <p:cNvSpPr txBox="1"/>
          <p:nvPr/>
        </p:nvSpPr>
        <p:spPr>
          <a:xfrm>
            <a:off x="618339" y="629176"/>
            <a:ext cx="5227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Aumento Della Profondità Di Rete</a:t>
            </a:r>
          </a:p>
        </p:txBody>
      </p:sp>
      <p:sp>
        <p:nvSpPr>
          <p:cNvPr id="12" name="Rettangolo 11"/>
          <p:cNvSpPr/>
          <p:nvPr/>
        </p:nvSpPr>
        <p:spPr>
          <a:xfrm>
            <a:off x="8255000" y="6366466"/>
            <a:ext cx="280763" cy="501650"/>
          </a:xfrm>
          <a:prstGeom prst="rect">
            <a:avLst/>
          </a:prstGeom>
          <a:solidFill>
            <a:srgbClr val="00305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003257"/>
              </a:solidFill>
            </a:endParaRPr>
          </a:p>
        </p:txBody>
      </p:sp>
      <p:sp>
        <p:nvSpPr>
          <p:cNvPr id="11" name="Segnaposto numero diapositiva 10"/>
          <p:cNvSpPr>
            <a:spLocks noGrp="1"/>
          </p:cNvSpPr>
          <p:nvPr>
            <p:ph type="sldNum" sz="quarter" idx="12"/>
          </p:nvPr>
        </p:nvSpPr>
        <p:spPr>
          <a:xfrm>
            <a:off x="6402163" y="6356350"/>
            <a:ext cx="2133600" cy="365125"/>
          </a:xfrm>
        </p:spPr>
        <p:txBody>
          <a:bodyPr/>
          <a:lstStyle/>
          <a:p>
            <a:fld id="{8EB8520A-26EA-DE4B-B141-4532FC98FF0E}" type="slidenum">
              <a:rPr lang="it-IT" b="1" smtClean="0">
                <a:solidFill>
                  <a:schemeClr val="bg1"/>
                </a:solidFill>
                <a:latin typeface="Arial"/>
                <a:cs typeface="Arial"/>
              </a:rPr>
              <a:pPr/>
              <a:t>22</a:t>
            </a:fld>
            <a:endParaRPr lang="it-IT" b="1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0" name="CasellaDiTesto 9"/>
          <p:cNvSpPr txBox="1"/>
          <p:nvPr/>
        </p:nvSpPr>
        <p:spPr>
          <a:xfrm>
            <a:off x="6278197" y="167259"/>
            <a:ext cx="24256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sz="800" b="1" dirty="0" err="1">
                <a:solidFill>
                  <a:schemeClr val="bg1"/>
                </a:solidFill>
                <a:latin typeface="Arial"/>
                <a:cs typeface="Arial"/>
              </a:rPr>
              <a:t>Few</a:t>
            </a:r>
            <a:r>
              <a:rPr lang="it-IT" sz="800" b="1" dirty="0">
                <a:solidFill>
                  <a:schemeClr val="bg1"/>
                </a:solidFill>
                <a:latin typeface="Arial"/>
                <a:cs typeface="Arial"/>
              </a:rPr>
              <a:t>-Shot learning with </a:t>
            </a:r>
            <a:r>
              <a:rPr lang="it-IT" sz="800" b="1" dirty="0" err="1">
                <a:solidFill>
                  <a:schemeClr val="bg1"/>
                </a:solidFill>
                <a:latin typeface="Arial"/>
                <a:cs typeface="Arial"/>
              </a:rPr>
              <a:t>Prototypical</a:t>
            </a:r>
            <a:r>
              <a:rPr lang="it-IT" sz="800" b="1" dirty="0">
                <a:solidFill>
                  <a:schemeClr val="bg1"/>
                </a:solidFill>
                <a:latin typeface="Arial"/>
                <a:cs typeface="Arial"/>
              </a:rPr>
              <a:t> Networks</a:t>
            </a:r>
          </a:p>
        </p:txBody>
      </p:sp>
      <p:sp>
        <p:nvSpPr>
          <p:cNvPr id="14" name="CasellaDiTesto 13"/>
          <p:cNvSpPr txBox="1"/>
          <p:nvPr/>
        </p:nvSpPr>
        <p:spPr>
          <a:xfrm>
            <a:off x="7627925" y="403482"/>
            <a:ext cx="107593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sz="800" dirty="0">
                <a:solidFill>
                  <a:schemeClr val="bg1"/>
                </a:solidFill>
                <a:latin typeface="Arial"/>
                <a:cs typeface="Arial"/>
              </a:rPr>
              <a:t>Firenze 31/03/2021</a:t>
            </a: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DC014DB6-B125-42E0-9D38-EACC8F8A1F95}"/>
              </a:ext>
            </a:extLst>
          </p:cNvPr>
          <p:cNvSpPr txBox="1"/>
          <p:nvPr/>
        </p:nvSpPr>
        <p:spPr>
          <a:xfrm>
            <a:off x="618339" y="992093"/>
            <a:ext cx="4495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Risultati ottenuti dall’esecuzione di test.py: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C7EE3860-A1EB-4FD5-A54C-6A822BD443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3194" y="1355201"/>
            <a:ext cx="3440983" cy="2583434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88BC874D-5358-4E6A-A504-534F28C7DC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9345" y="3789130"/>
            <a:ext cx="3425642" cy="2578672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D918D067-8436-4EDF-9A11-E81A1B4381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03194" y="3779140"/>
            <a:ext cx="3425641" cy="2577336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E1BBA292-EF8C-4B38-803F-48D0B5F1F6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09821" y="1361425"/>
            <a:ext cx="3444691" cy="2574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2830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07"/>
            <a:ext cx="9180512" cy="6872633"/>
          </a:xfrm>
          <a:prstGeom prst="rect">
            <a:avLst/>
          </a:prstGeom>
        </p:spPr>
      </p:pic>
      <p:sp>
        <p:nvSpPr>
          <p:cNvPr id="7" name="CasellaDiTesto 6"/>
          <p:cNvSpPr txBox="1"/>
          <p:nvPr/>
        </p:nvSpPr>
        <p:spPr>
          <a:xfrm>
            <a:off x="711232" y="1050152"/>
            <a:ext cx="4663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Differenze Di Dominio</a:t>
            </a:r>
          </a:p>
        </p:txBody>
      </p:sp>
      <p:sp>
        <p:nvSpPr>
          <p:cNvPr id="12" name="Rettangolo 11"/>
          <p:cNvSpPr/>
          <p:nvPr/>
        </p:nvSpPr>
        <p:spPr>
          <a:xfrm>
            <a:off x="8255000" y="6366466"/>
            <a:ext cx="280763" cy="501650"/>
          </a:xfrm>
          <a:prstGeom prst="rect">
            <a:avLst/>
          </a:prstGeom>
          <a:solidFill>
            <a:srgbClr val="00305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003257"/>
              </a:solidFill>
            </a:endParaRPr>
          </a:p>
        </p:txBody>
      </p:sp>
      <p:sp>
        <p:nvSpPr>
          <p:cNvPr id="11" name="Segnaposto numero diapositiva 10"/>
          <p:cNvSpPr>
            <a:spLocks noGrp="1"/>
          </p:cNvSpPr>
          <p:nvPr>
            <p:ph type="sldNum" sz="quarter" idx="12"/>
          </p:nvPr>
        </p:nvSpPr>
        <p:spPr>
          <a:xfrm>
            <a:off x="6402163" y="6356350"/>
            <a:ext cx="2133600" cy="365125"/>
          </a:xfrm>
        </p:spPr>
        <p:txBody>
          <a:bodyPr/>
          <a:lstStyle/>
          <a:p>
            <a:fld id="{8EB8520A-26EA-DE4B-B141-4532FC98FF0E}" type="slidenum">
              <a:rPr lang="it-IT" b="1" smtClean="0">
                <a:solidFill>
                  <a:schemeClr val="bg1"/>
                </a:solidFill>
                <a:latin typeface="Arial"/>
                <a:cs typeface="Arial"/>
              </a:rPr>
              <a:pPr/>
              <a:t>23</a:t>
            </a:fld>
            <a:endParaRPr lang="it-IT" b="1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0" name="CasellaDiTesto 9"/>
          <p:cNvSpPr txBox="1"/>
          <p:nvPr/>
        </p:nvSpPr>
        <p:spPr>
          <a:xfrm>
            <a:off x="6278197" y="167259"/>
            <a:ext cx="24256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sz="800" b="1" dirty="0" err="1">
                <a:solidFill>
                  <a:schemeClr val="bg1"/>
                </a:solidFill>
                <a:latin typeface="Arial"/>
                <a:cs typeface="Arial"/>
              </a:rPr>
              <a:t>Few</a:t>
            </a:r>
            <a:r>
              <a:rPr lang="it-IT" sz="800" b="1" dirty="0">
                <a:solidFill>
                  <a:schemeClr val="bg1"/>
                </a:solidFill>
                <a:latin typeface="Arial"/>
                <a:cs typeface="Arial"/>
              </a:rPr>
              <a:t>-Shot learning with </a:t>
            </a:r>
            <a:r>
              <a:rPr lang="it-IT" sz="800" b="1" dirty="0" err="1">
                <a:solidFill>
                  <a:schemeClr val="bg1"/>
                </a:solidFill>
                <a:latin typeface="Arial"/>
                <a:cs typeface="Arial"/>
              </a:rPr>
              <a:t>Prototypical</a:t>
            </a:r>
            <a:r>
              <a:rPr lang="it-IT" sz="800" b="1" dirty="0">
                <a:solidFill>
                  <a:schemeClr val="bg1"/>
                </a:solidFill>
                <a:latin typeface="Arial"/>
                <a:cs typeface="Arial"/>
              </a:rPr>
              <a:t> Networks</a:t>
            </a:r>
          </a:p>
        </p:txBody>
      </p:sp>
      <p:sp>
        <p:nvSpPr>
          <p:cNvPr id="14" name="CasellaDiTesto 13"/>
          <p:cNvSpPr txBox="1"/>
          <p:nvPr/>
        </p:nvSpPr>
        <p:spPr>
          <a:xfrm>
            <a:off x="7627925" y="403482"/>
            <a:ext cx="107593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sz="800" dirty="0">
                <a:solidFill>
                  <a:schemeClr val="bg1"/>
                </a:solidFill>
                <a:latin typeface="Arial"/>
                <a:cs typeface="Arial"/>
              </a:rPr>
              <a:t>Firenze 31/03/2021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D9245528-1311-4D45-9BBF-0F3413249B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5182" y="2519306"/>
            <a:ext cx="7145518" cy="887758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D64B3324-4553-4AB6-9471-CEDD871FD4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2292" y="4346885"/>
            <a:ext cx="5935928" cy="277081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C7956644-5581-432B-88A9-3B53197634D5}"/>
              </a:ext>
            </a:extLst>
          </p:cNvPr>
          <p:cNvSpPr txBox="1"/>
          <p:nvPr/>
        </p:nvSpPr>
        <p:spPr>
          <a:xfrm>
            <a:off x="711232" y="3903924"/>
            <a:ext cx="55962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Risultati ottenuti da Chen et al. riportati in letteratura: 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2F46369C-00A5-418F-9449-8807FA87AE81}"/>
              </a:ext>
            </a:extLst>
          </p:cNvPr>
          <p:cNvSpPr txBox="1"/>
          <p:nvPr/>
        </p:nvSpPr>
        <p:spPr>
          <a:xfrm>
            <a:off x="711232" y="1601258"/>
            <a:ext cx="4495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Risultati ottenuti dall’esecuzione di test.py:</a:t>
            </a:r>
          </a:p>
        </p:txBody>
      </p:sp>
    </p:spTree>
    <p:extLst>
      <p:ext uri="{BB962C8B-B14F-4D97-AF65-F5344CB8AC3E}">
        <p14:creationId xmlns:p14="http://schemas.microsoft.com/office/powerpoint/2010/main" val="31663901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07"/>
            <a:ext cx="9180512" cy="6872633"/>
          </a:xfrm>
          <a:prstGeom prst="rect">
            <a:avLst/>
          </a:prstGeom>
        </p:spPr>
      </p:pic>
      <p:sp>
        <p:nvSpPr>
          <p:cNvPr id="7" name="CasellaDiTesto 6"/>
          <p:cNvSpPr txBox="1"/>
          <p:nvPr/>
        </p:nvSpPr>
        <p:spPr>
          <a:xfrm>
            <a:off x="673525" y="806254"/>
            <a:ext cx="4663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Ulteriori Adattamenti</a:t>
            </a:r>
          </a:p>
        </p:txBody>
      </p:sp>
      <p:sp>
        <p:nvSpPr>
          <p:cNvPr id="12" name="Rettangolo 11"/>
          <p:cNvSpPr/>
          <p:nvPr/>
        </p:nvSpPr>
        <p:spPr>
          <a:xfrm>
            <a:off x="8255000" y="6366466"/>
            <a:ext cx="280763" cy="501650"/>
          </a:xfrm>
          <a:prstGeom prst="rect">
            <a:avLst/>
          </a:prstGeom>
          <a:solidFill>
            <a:srgbClr val="00305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003257"/>
              </a:solidFill>
            </a:endParaRPr>
          </a:p>
        </p:txBody>
      </p:sp>
      <p:sp>
        <p:nvSpPr>
          <p:cNvPr id="11" name="Segnaposto numero diapositiva 10"/>
          <p:cNvSpPr>
            <a:spLocks noGrp="1"/>
          </p:cNvSpPr>
          <p:nvPr>
            <p:ph type="sldNum" sz="quarter" idx="12"/>
          </p:nvPr>
        </p:nvSpPr>
        <p:spPr>
          <a:xfrm>
            <a:off x="6402163" y="6356350"/>
            <a:ext cx="2133600" cy="365125"/>
          </a:xfrm>
        </p:spPr>
        <p:txBody>
          <a:bodyPr/>
          <a:lstStyle/>
          <a:p>
            <a:fld id="{8EB8520A-26EA-DE4B-B141-4532FC98FF0E}" type="slidenum">
              <a:rPr lang="it-IT" b="1" smtClean="0">
                <a:solidFill>
                  <a:schemeClr val="bg1"/>
                </a:solidFill>
                <a:latin typeface="Arial"/>
                <a:cs typeface="Arial"/>
              </a:rPr>
              <a:pPr/>
              <a:t>24</a:t>
            </a:fld>
            <a:endParaRPr lang="it-IT" b="1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0" name="CasellaDiTesto 9"/>
          <p:cNvSpPr txBox="1"/>
          <p:nvPr/>
        </p:nvSpPr>
        <p:spPr>
          <a:xfrm>
            <a:off x="6278197" y="167259"/>
            <a:ext cx="24256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sz="800" b="1" dirty="0" err="1">
                <a:solidFill>
                  <a:schemeClr val="bg1"/>
                </a:solidFill>
                <a:latin typeface="Arial"/>
                <a:cs typeface="Arial"/>
              </a:rPr>
              <a:t>Few</a:t>
            </a:r>
            <a:r>
              <a:rPr lang="it-IT" sz="800" b="1" dirty="0">
                <a:solidFill>
                  <a:schemeClr val="bg1"/>
                </a:solidFill>
                <a:latin typeface="Arial"/>
                <a:cs typeface="Arial"/>
              </a:rPr>
              <a:t>-Shot learning with </a:t>
            </a:r>
            <a:r>
              <a:rPr lang="it-IT" sz="800" b="1" dirty="0" err="1">
                <a:solidFill>
                  <a:schemeClr val="bg1"/>
                </a:solidFill>
                <a:latin typeface="Arial"/>
                <a:cs typeface="Arial"/>
              </a:rPr>
              <a:t>Prototypical</a:t>
            </a:r>
            <a:r>
              <a:rPr lang="it-IT" sz="800" b="1" dirty="0">
                <a:solidFill>
                  <a:schemeClr val="bg1"/>
                </a:solidFill>
                <a:latin typeface="Arial"/>
                <a:cs typeface="Arial"/>
              </a:rPr>
              <a:t> Networks</a:t>
            </a:r>
          </a:p>
        </p:txBody>
      </p:sp>
      <p:sp>
        <p:nvSpPr>
          <p:cNvPr id="14" name="CasellaDiTesto 13"/>
          <p:cNvSpPr txBox="1"/>
          <p:nvPr/>
        </p:nvSpPr>
        <p:spPr>
          <a:xfrm>
            <a:off x="7627925" y="403482"/>
            <a:ext cx="107593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sz="800" dirty="0">
                <a:solidFill>
                  <a:schemeClr val="bg1"/>
                </a:solidFill>
                <a:latin typeface="Arial"/>
                <a:cs typeface="Arial"/>
              </a:rPr>
              <a:t>Firenze 31/03/2021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E4CA4041-516E-46BD-99B9-43C47F587B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9660" y="4796481"/>
            <a:ext cx="7079530" cy="1048820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B570A3D7-9CA6-47A4-87D9-A603D479B9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525" y="1490723"/>
            <a:ext cx="3792244" cy="2854700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E035E926-66CC-4BC4-97E0-D4CA5C3461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23051" y="1422939"/>
            <a:ext cx="2395538" cy="3148013"/>
          </a:xfrm>
          <a:prstGeom prst="rect">
            <a:avLst/>
          </a:prstGeom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C980E30A-449C-4DEC-9DAD-A36F653B52F4}"/>
              </a:ext>
            </a:extLst>
          </p:cNvPr>
          <p:cNvSpPr txBox="1"/>
          <p:nvPr/>
        </p:nvSpPr>
        <p:spPr>
          <a:xfrm>
            <a:off x="5336575" y="851453"/>
            <a:ext cx="33787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Risultati ottenuti da Chen et al.</a:t>
            </a:r>
          </a:p>
          <a:p>
            <a:pPr algn="ctr"/>
            <a:r>
              <a:rPr lang="it-IT" dirty="0"/>
              <a:t> riportati in letteratura: 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4895B084-BEA7-4994-A429-FAFE630C9416}"/>
              </a:ext>
            </a:extLst>
          </p:cNvPr>
          <p:cNvSpPr txBox="1"/>
          <p:nvPr/>
        </p:nvSpPr>
        <p:spPr>
          <a:xfrm>
            <a:off x="568742" y="1306057"/>
            <a:ext cx="4495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Risultati ottenuti dall’esecuzione di test.py:</a:t>
            </a:r>
          </a:p>
        </p:txBody>
      </p:sp>
      <p:cxnSp>
        <p:nvCxnSpPr>
          <p:cNvPr id="18" name="Connettore 2 17">
            <a:extLst>
              <a:ext uri="{FF2B5EF4-FFF2-40B4-BE49-F238E27FC236}">
                <a16:creationId xmlns:a16="http://schemas.microsoft.com/office/drawing/2014/main" id="{57039768-0D21-40F6-B830-AE139AEA2DC0}"/>
              </a:ext>
            </a:extLst>
          </p:cNvPr>
          <p:cNvCxnSpPr>
            <a:cxnSpLocks/>
          </p:cNvCxnSpPr>
          <p:nvPr/>
        </p:nvCxnSpPr>
        <p:spPr>
          <a:xfrm flipV="1">
            <a:off x="2630077" y="4345423"/>
            <a:ext cx="0" cy="45105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19361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07"/>
            <a:ext cx="9180512" cy="6872633"/>
          </a:xfrm>
          <a:prstGeom prst="rect">
            <a:avLst/>
          </a:prstGeom>
        </p:spPr>
      </p:pic>
      <p:sp>
        <p:nvSpPr>
          <p:cNvPr id="7" name="CasellaDiTesto 6"/>
          <p:cNvSpPr txBox="1"/>
          <p:nvPr/>
        </p:nvSpPr>
        <p:spPr>
          <a:xfrm>
            <a:off x="654671" y="1203278"/>
            <a:ext cx="4663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Considerazioni Finali</a:t>
            </a:r>
          </a:p>
        </p:txBody>
      </p:sp>
      <p:sp>
        <p:nvSpPr>
          <p:cNvPr id="12" name="Rettangolo 11"/>
          <p:cNvSpPr/>
          <p:nvPr/>
        </p:nvSpPr>
        <p:spPr>
          <a:xfrm>
            <a:off x="8255000" y="6366466"/>
            <a:ext cx="280763" cy="501650"/>
          </a:xfrm>
          <a:prstGeom prst="rect">
            <a:avLst/>
          </a:prstGeom>
          <a:solidFill>
            <a:srgbClr val="00305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003257"/>
              </a:solidFill>
            </a:endParaRPr>
          </a:p>
        </p:txBody>
      </p:sp>
      <p:sp>
        <p:nvSpPr>
          <p:cNvPr id="11" name="Segnaposto numero diapositiva 10"/>
          <p:cNvSpPr>
            <a:spLocks noGrp="1"/>
          </p:cNvSpPr>
          <p:nvPr>
            <p:ph type="sldNum" sz="quarter" idx="12"/>
          </p:nvPr>
        </p:nvSpPr>
        <p:spPr>
          <a:xfrm>
            <a:off x="6402163" y="6356350"/>
            <a:ext cx="2133600" cy="365125"/>
          </a:xfrm>
        </p:spPr>
        <p:txBody>
          <a:bodyPr/>
          <a:lstStyle/>
          <a:p>
            <a:fld id="{8EB8520A-26EA-DE4B-B141-4532FC98FF0E}" type="slidenum">
              <a:rPr lang="it-IT" b="1" smtClean="0">
                <a:solidFill>
                  <a:schemeClr val="bg1"/>
                </a:solidFill>
                <a:latin typeface="Arial"/>
                <a:cs typeface="Arial"/>
              </a:rPr>
              <a:pPr/>
              <a:t>25</a:t>
            </a:fld>
            <a:endParaRPr lang="it-IT" b="1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0" name="CasellaDiTesto 9"/>
          <p:cNvSpPr txBox="1"/>
          <p:nvPr/>
        </p:nvSpPr>
        <p:spPr>
          <a:xfrm>
            <a:off x="6278197" y="167259"/>
            <a:ext cx="24256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sz="800" b="1" dirty="0" err="1">
                <a:solidFill>
                  <a:schemeClr val="bg1"/>
                </a:solidFill>
                <a:latin typeface="Arial"/>
                <a:cs typeface="Arial"/>
              </a:rPr>
              <a:t>Few</a:t>
            </a:r>
            <a:r>
              <a:rPr lang="it-IT" sz="800" b="1" dirty="0">
                <a:solidFill>
                  <a:schemeClr val="bg1"/>
                </a:solidFill>
                <a:latin typeface="Arial"/>
                <a:cs typeface="Arial"/>
              </a:rPr>
              <a:t>-Shot learning with </a:t>
            </a:r>
            <a:r>
              <a:rPr lang="it-IT" sz="800" b="1" dirty="0" err="1">
                <a:solidFill>
                  <a:schemeClr val="bg1"/>
                </a:solidFill>
                <a:latin typeface="Arial"/>
                <a:cs typeface="Arial"/>
              </a:rPr>
              <a:t>Prototypical</a:t>
            </a:r>
            <a:r>
              <a:rPr lang="it-IT" sz="800" b="1" dirty="0">
                <a:solidFill>
                  <a:schemeClr val="bg1"/>
                </a:solidFill>
                <a:latin typeface="Arial"/>
                <a:cs typeface="Arial"/>
              </a:rPr>
              <a:t> Networks</a:t>
            </a:r>
          </a:p>
        </p:txBody>
      </p:sp>
      <p:sp>
        <p:nvSpPr>
          <p:cNvPr id="14" name="CasellaDiTesto 13"/>
          <p:cNvSpPr txBox="1"/>
          <p:nvPr/>
        </p:nvSpPr>
        <p:spPr>
          <a:xfrm>
            <a:off x="7627925" y="403482"/>
            <a:ext cx="107593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sz="800" dirty="0">
                <a:solidFill>
                  <a:schemeClr val="bg1"/>
                </a:solidFill>
                <a:latin typeface="Arial"/>
                <a:cs typeface="Arial"/>
              </a:rPr>
              <a:t>Firenze 31/03/2021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1CB8FF5E-C0E1-4403-BBBC-85493DC075C6}"/>
              </a:ext>
            </a:extLst>
          </p:cNvPr>
          <p:cNvSpPr txBox="1"/>
          <p:nvPr/>
        </p:nvSpPr>
        <p:spPr>
          <a:xfrm>
            <a:off x="576793" y="2015606"/>
            <a:ext cx="8127067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I risultati riportati e i test condotti mostrano il potenziale delle </a:t>
            </a:r>
            <a:r>
              <a:rPr lang="it-IT" dirty="0" err="1"/>
              <a:t>prototypical</a:t>
            </a:r>
            <a:r>
              <a:rPr lang="it-IT" dirty="0"/>
              <a:t> networks in uno scenario con data limitati nell’architettura proposta da Chen et al.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Si riescono ad ottenere performance soddisfacenti in condizioni complesse come tra cross dataset quando le immagini proposte da </a:t>
            </a:r>
            <a:r>
              <a:rPr lang="it-IT" dirty="0" err="1"/>
              <a:t>novel</a:t>
            </a:r>
            <a:r>
              <a:rPr lang="it-IT" dirty="0"/>
              <a:t> sono di classi mai viste, completamente differenti da tutte le altre e di un dataset estraneo a quello usato per addestrare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Il metodo implementato raggiunge performance competitive paragonato agli altri algoritmi di meta learning di </a:t>
            </a:r>
            <a:r>
              <a:rPr lang="it-IT" dirty="0" err="1"/>
              <a:t>few</a:t>
            </a:r>
            <a:r>
              <a:rPr lang="it-IT" dirty="0"/>
              <a:t>-shot </a:t>
            </a:r>
            <a:r>
              <a:rPr lang="it-IT" dirty="0" err="1"/>
              <a:t>classification</a:t>
            </a:r>
            <a:r>
              <a:rPr lang="it-IT" dirty="0"/>
              <a:t> allo stato dell'arte con profonde </a:t>
            </a:r>
            <a:r>
              <a:rPr lang="it-IT" dirty="0" err="1"/>
              <a:t>backbone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4874195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07"/>
            <a:ext cx="9180512" cy="6872633"/>
          </a:xfrm>
          <a:prstGeom prst="rect">
            <a:avLst/>
          </a:prstGeom>
        </p:spPr>
      </p:pic>
      <p:sp>
        <p:nvSpPr>
          <p:cNvPr id="7" name="CasellaDiTesto 6"/>
          <p:cNvSpPr txBox="1"/>
          <p:nvPr/>
        </p:nvSpPr>
        <p:spPr>
          <a:xfrm>
            <a:off x="664098" y="726260"/>
            <a:ext cx="4663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Bibliografia</a:t>
            </a:r>
          </a:p>
        </p:txBody>
      </p:sp>
      <p:sp>
        <p:nvSpPr>
          <p:cNvPr id="12" name="Rettangolo 11"/>
          <p:cNvSpPr/>
          <p:nvPr/>
        </p:nvSpPr>
        <p:spPr>
          <a:xfrm>
            <a:off x="8255000" y="6366466"/>
            <a:ext cx="280763" cy="501650"/>
          </a:xfrm>
          <a:prstGeom prst="rect">
            <a:avLst/>
          </a:prstGeom>
          <a:solidFill>
            <a:srgbClr val="00305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003257"/>
              </a:solidFill>
            </a:endParaRPr>
          </a:p>
        </p:txBody>
      </p:sp>
      <p:sp>
        <p:nvSpPr>
          <p:cNvPr id="11" name="Segnaposto numero diapositiva 10"/>
          <p:cNvSpPr>
            <a:spLocks noGrp="1"/>
          </p:cNvSpPr>
          <p:nvPr>
            <p:ph type="sldNum" sz="quarter" idx="12"/>
          </p:nvPr>
        </p:nvSpPr>
        <p:spPr>
          <a:xfrm>
            <a:off x="6402163" y="6356350"/>
            <a:ext cx="2133600" cy="365125"/>
          </a:xfrm>
        </p:spPr>
        <p:txBody>
          <a:bodyPr/>
          <a:lstStyle/>
          <a:p>
            <a:fld id="{8EB8520A-26EA-DE4B-B141-4532FC98FF0E}" type="slidenum">
              <a:rPr lang="it-IT" b="1" smtClean="0">
                <a:solidFill>
                  <a:schemeClr val="bg1"/>
                </a:solidFill>
                <a:latin typeface="Arial"/>
                <a:cs typeface="Arial"/>
              </a:rPr>
              <a:pPr/>
              <a:t>26</a:t>
            </a:fld>
            <a:endParaRPr lang="it-IT" b="1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0" name="CasellaDiTesto 9"/>
          <p:cNvSpPr txBox="1"/>
          <p:nvPr/>
        </p:nvSpPr>
        <p:spPr>
          <a:xfrm>
            <a:off x="6278197" y="167259"/>
            <a:ext cx="24256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sz="800" b="1" dirty="0" err="1">
                <a:solidFill>
                  <a:schemeClr val="bg1"/>
                </a:solidFill>
                <a:latin typeface="Arial"/>
                <a:cs typeface="Arial"/>
              </a:rPr>
              <a:t>Few</a:t>
            </a:r>
            <a:r>
              <a:rPr lang="it-IT" sz="800" b="1" dirty="0">
                <a:solidFill>
                  <a:schemeClr val="bg1"/>
                </a:solidFill>
                <a:latin typeface="Arial"/>
                <a:cs typeface="Arial"/>
              </a:rPr>
              <a:t>-Shot learning with </a:t>
            </a:r>
            <a:r>
              <a:rPr lang="it-IT" sz="800" b="1" dirty="0" err="1">
                <a:solidFill>
                  <a:schemeClr val="bg1"/>
                </a:solidFill>
                <a:latin typeface="Arial"/>
                <a:cs typeface="Arial"/>
              </a:rPr>
              <a:t>Prototypical</a:t>
            </a:r>
            <a:r>
              <a:rPr lang="it-IT" sz="800" b="1" dirty="0">
                <a:solidFill>
                  <a:schemeClr val="bg1"/>
                </a:solidFill>
                <a:latin typeface="Arial"/>
                <a:cs typeface="Arial"/>
              </a:rPr>
              <a:t> Networks</a:t>
            </a:r>
          </a:p>
        </p:txBody>
      </p:sp>
      <p:sp>
        <p:nvSpPr>
          <p:cNvPr id="14" name="CasellaDiTesto 13"/>
          <p:cNvSpPr txBox="1"/>
          <p:nvPr/>
        </p:nvSpPr>
        <p:spPr>
          <a:xfrm>
            <a:off x="7627925" y="403482"/>
            <a:ext cx="107593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sz="800" dirty="0">
                <a:solidFill>
                  <a:schemeClr val="bg1"/>
                </a:solidFill>
                <a:latin typeface="Arial"/>
                <a:cs typeface="Arial"/>
              </a:rPr>
              <a:t>Firenze 31/03/2021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D2E4AF2F-99CD-45F2-ADC8-59BDF226BB38}"/>
              </a:ext>
            </a:extLst>
          </p:cNvPr>
          <p:cNvSpPr txBox="1"/>
          <p:nvPr/>
        </p:nvSpPr>
        <p:spPr>
          <a:xfrm>
            <a:off x="201481" y="5135530"/>
            <a:ext cx="897903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dirty="0"/>
              <a:t>I modelli addestrati per gli esperimenti sono resi disponibili su </a:t>
            </a:r>
            <a:r>
              <a:rPr lang="it-IT" dirty="0">
                <a:hlinkClick r:id="rId4"/>
              </a:rPr>
              <a:t>https://drive.google.com/file/d/1I6G0lf6ZOtDaFgo0UJ9HgFwuy6aNLvVP/view?usp=sharing</a:t>
            </a:r>
            <a:r>
              <a:rPr lang="it-IT" dirty="0"/>
              <a:t> 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59495094-0A0A-4B83-8A62-E6C2173A21BE}"/>
              </a:ext>
            </a:extLst>
          </p:cNvPr>
          <p:cNvSpPr txBox="1"/>
          <p:nvPr/>
        </p:nvSpPr>
        <p:spPr>
          <a:xfrm>
            <a:off x="761812" y="1155096"/>
            <a:ext cx="7656888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0" i="0" dirty="0">
                <a:effectLst/>
                <a:latin typeface="Arial" panose="020B0604020202020204" pitchFamily="34" charset="0"/>
              </a:rPr>
              <a:t>[1] W.-Y. Chen, Y.-C. </a:t>
            </a:r>
            <a:r>
              <a:rPr lang="it-IT" b="0" i="0" dirty="0" err="1">
                <a:effectLst/>
                <a:latin typeface="Arial" panose="020B0604020202020204" pitchFamily="34" charset="0"/>
              </a:rPr>
              <a:t>Liu</a:t>
            </a:r>
            <a:r>
              <a:rPr lang="it-IT" b="0" i="0" dirty="0">
                <a:effectLst/>
                <a:latin typeface="Arial" panose="020B0604020202020204" pitchFamily="34" charset="0"/>
              </a:rPr>
              <a:t>, Z. Kira, Y.-C. </a:t>
            </a:r>
            <a:r>
              <a:rPr lang="it-IT" b="0" i="0" dirty="0" err="1">
                <a:effectLst/>
                <a:latin typeface="Arial" panose="020B0604020202020204" pitchFamily="34" charset="0"/>
              </a:rPr>
              <a:t>Wang</a:t>
            </a:r>
            <a:r>
              <a:rPr lang="it-IT" b="0" i="0" dirty="0">
                <a:effectLst/>
                <a:latin typeface="Arial" panose="020B0604020202020204" pitchFamily="34" charset="0"/>
              </a:rPr>
              <a:t>, and J.-B. Huang. A </a:t>
            </a:r>
            <a:r>
              <a:rPr lang="it-IT" b="0" i="0" dirty="0" err="1">
                <a:effectLst/>
                <a:latin typeface="Arial" panose="020B0604020202020204" pitchFamily="34" charset="0"/>
              </a:rPr>
              <a:t>closer</a:t>
            </a:r>
            <a:r>
              <a:rPr lang="it-IT" b="0" i="0" dirty="0">
                <a:effectLst/>
                <a:latin typeface="Arial" panose="020B0604020202020204" pitchFamily="34" charset="0"/>
              </a:rPr>
              <a:t> look </a:t>
            </a:r>
            <a:r>
              <a:rPr lang="it-IT" b="0" i="0" dirty="0" err="1">
                <a:effectLst/>
                <a:latin typeface="Arial" panose="020B0604020202020204" pitchFamily="34" charset="0"/>
              </a:rPr>
              <a:t>at</a:t>
            </a:r>
            <a:r>
              <a:rPr lang="it-IT" b="0" i="0" dirty="0">
                <a:effectLst/>
                <a:latin typeface="Arial" panose="020B0604020202020204" pitchFamily="34" charset="0"/>
              </a:rPr>
              <a:t> </a:t>
            </a:r>
            <a:r>
              <a:rPr lang="it-IT" b="0" i="0" dirty="0" err="1">
                <a:effectLst/>
                <a:latin typeface="Arial" panose="020B0604020202020204" pitchFamily="34" charset="0"/>
              </a:rPr>
              <a:t>few</a:t>
            </a:r>
            <a:r>
              <a:rPr lang="it-IT" b="0" i="0" dirty="0">
                <a:effectLst/>
                <a:latin typeface="Arial" panose="020B0604020202020204" pitchFamily="34" charset="0"/>
              </a:rPr>
              <a:t>-shot </a:t>
            </a:r>
            <a:r>
              <a:rPr lang="it-IT" b="0" i="0" dirty="0" err="1">
                <a:effectLst/>
                <a:latin typeface="Arial" panose="020B0604020202020204" pitchFamily="34" charset="0"/>
              </a:rPr>
              <a:t>classification</a:t>
            </a:r>
            <a:r>
              <a:rPr lang="it-IT" b="0" i="0" dirty="0">
                <a:effectLst/>
                <a:latin typeface="Arial" panose="020B0604020202020204" pitchFamily="34" charset="0"/>
              </a:rPr>
              <a:t>, 2019.</a:t>
            </a:r>
          </a:p>
          <a:p>
            <a:endParaRPr lang="it-IT" dirty="0">
              <a:latin typeface="Arial" panose="020B0604020202020204" pitchFamily="34" charset="0"/>
            </a:endParaRPr>
          </a:p>
          <a:p>
            <a:r>
              <a:rPr lang="it-IT" b="0" i="0" dirty="0">
                <a:effectLst/>
                <a:latin typeface="Arial" panose="020B0604020202020204" pitchFamily="34" charset="0"/>
              </a:rPr>
              <a:t>[2] R. S. Z. Jake Snell, Kevin </a:t>
            </a:r>
            <a:r>
              <a:rPr lang="it-IT" b="0" i="0" dirty="0" err="1">
                <a:effectLst/>
                <a:latin typeface="Arial" panose="020B0604020202020204" pitchFamily="34" charset="0"/>
              </a:rPr>
              <a:t>Swersky</a:t>
            </a:r>
            <a:r>
              <a:rPr lang="it-IT" b="0" i="0" dirty="0">
                <a:effectLst/>
                <a:latin typeface="Arial" panose="020B0604020202020204" pitchFamily="34" charset="0"/>
              </a:rPr>
              <a:t>. </a:t>
            </a:r>
            <a:r>
              <a:rPr lang="it-IT" b="0" i="0" dirty="0" err="1">
                <a:effectLst/>
                <a:latin typeface="Arial" panose="020B0604020202020204" pitchFamily="34" charset="0"/>
              </a:rPr>
              <a:t>Prototypical</a:t>
            </a:r>
            <a:r>
              <a:rPr lang="it-IT" b="0" i="0" dirty="0">
                <a:effectLst/>
                <a:latin typeface="Arial" panose="020B0604020202020204" pitchFamily="34" charset="0"/>
              </a:rPr>
              <a:t> networks for </a:t>
            </a:r>
            <a:r>
              <a:rPr lang="it-IT" b="0" i="0" dirty="0" err="1">
                <a:effectLst/>
                <a:latin typeface="Arial" panose="020B0604020202020204" pitchFamily="34" charset="0"/>
              </a:rPr>
              <a:t>few</a:t>
            </a:r>
            <a:r>
              <a:rPr lang="it-IT" b="0" i="0" dirty="0">
                <a:effectLst/>
                <a:latin typeface="Arial" panose="020B0604020202020204" pitchFamily="34" charset="0"/>
              </a:rPr>
              <a:t>-shot learning, 2017. </a:t>
            </a:r>
            <a:r>
              <a:rPr lang="it-IT" b="0" i="0" dirty="0">
                <a:effectLst/>
                <a:latin typeface="Arial" panose="020B0604020202020204" pitchFamily="34" charset="0"/>
                <a:hlinkClick r:id="rId5"/>
              </a:rPr>
              <a:t>https://arxiv.org/abs/1703.05175</a:t>
            </a:r>
            <a:endParaRPr lang="it-IT" b="0" i="0" dirty="0">
              <a:effectLst/>
              <a:latin typeface="Arial" panose="020B0604020202020204" pitchFamily="34" charset="0"/>
            </a:endParaRPr>
          </a:p>
          <a:p>
            <a:endParaRPr lang="it-IT" dirty="0">
              <a:latin typeface="Arial" panose="020B0604020202020204" pitchFamily="34" charset="0"/>
            </a:endParaRPr>
          </a:p>
          <a:p>
            <a:r>
              <a:rPr lang="it-IT" b="0" i="0" dirty="0">
                <a:effectLst/>
                <a:latin typeface="Arial" panose="020B0604020202020204" pitchFamily="34" charset="0"/>
              </a:rPr>
              <a:t>[3] S. R. </a:t>
            </a:r>
            <a:r>
              <a:rPr lang="it-IT" b="0" i="0" dirty="0" err="1">
                <a:effectLst/>
                <a:latin typeface="Arial" panose="020B0604020202020204" pitchFamily="34" charset="0"/>
              </a:rPr>
              <a:t>Kaiming</a:t>
            </a:r>
            <a:r>
              <a:rPr lang="it-IT" b="0" i="0" dirty="0">
                <a:effectLst/>
                <a:latin typeface="Arial" panose="020B0604020202020204" pitchFamily="34" charset="0"/>
              </a:rPr>
              <a:t> He, </a:t>
            </a:r>
            <a:r>
              <a:rPr lang="it-IT" b="0" i="0" dirty="0" err="1">
                <a:effectLst/>
                <a:latin typeface="Arial" panose="020B0604020202020204" pitchFamily="34" charset="0"/>
              </a:rPr>
              <a:t>Xiangyu</a:t>
            </a:r>
            <a:r>
              <a:rPr lang="it-IT" b="0" i="0" dirty="0">
                <a:effectLst/>
                <a:latin typeface="Arial" panose="020B0604020202020204" pitchFamily="34" charset="0"/>
              </a:rPr>
              <a:t> Zhang and J. </a:t>
            </a:r>
            <a:r>
              <a:rPr lang="it-IT" b="0" i="0" dirty="0" err="1">
                <a:effectLst/>
                <a:latin typeface="Arial" panose="020B0604020202020204" pitchFamily="34" charset="0"/>
              </a:rPr>
              <a:t>Sun</a:t>
            </a:r>
            <a:r>
              <a:rPr lang="it-IT" b="0" i="0" dirty="0">
                <a:effectLst/>
                <a:latin typeface="Arial" panose="020B0604020202020204" pitchFamily="34" charset="0"/>
              </a:rPr>
              <a:t>. Deep </a:t>
            </a:r>
            <a:r>
              <a:rPr lang="it-IT" b="0" i="0" dirty="0" err="1">
                <a:effectLst/>
                <a:latin typeface="Arial" panose="020B0604020202020204" pitchFamily="34" charset="0"/>
              </a:rPr>
              <a:t>residual</a:t>
            </a:r>
            <a:r>
              <a:rPr lang="it-IT" b="0" i="0" dirty="0">
                <a:effectLst/>
                <a:latin typeface="Arial" panose="020B0604020202020204" pitchFamily="34" charset="0"/>
              </a:rPr>
              <a:t> learning for image </a:t>
            </a:r>
            <a:r>
              <a:rPr lang="it-IT" b="0" i="0" dirty="0" err="1">
                <a:effectLst/>
                <a:latin typeface="Arial" panose="020B0604020202020204" pitchFamily="34" charset="0"/>
              </a:rPr>
              <a:t>recognition</a:t>
            </a:r>
            <a:r>
              <a:rPr lang="it-IT" b="0" i="0" dirty="0">
                <a:effectLst/>
                <a:latin typeface="Arial" panose="020B0604020202020204" pitchFamily="34" charset="0"/>
              </a:rPr>
              <a:t>, 2016.</a:t>
            </a:r>
          </a:p>
          <a:p>
            <a:endParaRPr lang="it-IT" dirty="0">
              <a:latin typeface="Arial" panose="020B0604020202020204" pitchFamily="34" charset="0"/>
            </a:endParaRPr>
          </a:p>
          <a:p>
            <a:r>
              <a:rPr lang="it-IT" b="0" i="0" dirty="0">
                <a:effectLst/>
                <a:latin typeface="Arial" panose="020B0604020202020204" pitchFamily="34" charset="0"/>
              </a:rPr>
              <a:t>[4] P. M. A. S. Timothy </a:t>
            </a:r>
            <a:r>
              <a:rPr lang="it-IT" b="0" i="0" dirty="0" err="1">
                <a:effectLst/>
                <a:latin typeface="Arial" panose="020B0604020202020204" pitchFamily="34" charset="0"/>
              </a:rPr>
              <a:t>Hospedales</a:t>
            </a:r>
            <a:r>
              <a:rPr lang="it-IT" b="0" i="0" dirty="0">
                <a:effectLst/>
                <a:latin typeface="Arial" panose="020B0604020202020204" pitchFamily="34" charset="0"/>
              </a:rPr>
              <a:t>, </a:t>
            </a:r>
            <a:r>
              <a:rPr lang="it-IT" b="0" i="0" dirty="0" err="1">
                <a:effectLst/>
                <a:latin typeface="Arial" panose="020B0604020202020204" pitchFamily="34" charset="0"/>
              </a:rPr>
              <a:t>Antreas</a:t>
            </a:r>
            <a:r>
              <a:rPr lang="it-IT" b="0" i="0" dirty="0">
                <a:effectLst/>
                <a:latin typeface="Arial" panose="020B0604020202020204" pitchFamily="34" charset="0"/>
              </a:rPr>
              <a:t> </a:t>
            </a:r>
            <a:r>
              <a:rPr lang="it-IT" b="0" i="0" dirty="0" err="1">
                <a:effectLst/>
                <a:latin typeface="Arial" panose="020B0604020202020204" pitchFamily="34" charset="0"/>
              </a:rPr>
              <a:t>Antoniou</a:t>
            </a:r>
            <a:r>
              <a:rPr lang="it-IT" b="0" i="0" dirty="0">
                <a:effectLst/>
                <a:latin typeface="Arial" panose="020B0604020202020204" pitchFamily="34" charset="0"/>
              </a:rPr>
              <a:t>. Meta-learning in </a:t>
            </a:r>
            <a:r>
              <a:rPr lang="it-IT" b="0" i="0" dirty="0" err="1">
                <a:effectLst/>
                <a:latin typeface="Arial" panose="020B0604020202020204" pitchFamily="34" charset="0"/>
              </a:rPr>
              <a:t>neural</a:t>
            </a:r>
            <a:r>
              <a:rPr lang="it-IT" b="0" i="0" dirty="0">
                <a:effectLst/>
                <a:latin typeface="Arial" panose="020B0604020202020204" pitchFamily="34" charset="0"/>
              </a:rPr>
              <a:t> </a:t>
            </a:r>
            <a:r>
              <a:rPr lang="it-IT" b="0" i="0" dirty="0" err="1">
                <a:effectLst/>
                <a:latin typeface="Arial" panose="020B0604020202020204" pitchFamily="34" charset="0"/>
              </a:rPr>
              <a:t>networks:A</a:t>
            </a:r>
            <a:r>
              <a:rPr lang="it-IT" b="0" i="0" dirty="0">
                <a:effectLst/>
                <a:latin typeface="Arial" panose="020B0604020202020204" pitchFamily="34" charset="0"/>
              </a:rPr>
              <a:t> survey,2020. </a:t>
            </a:r>
            <a:r>
              <a:rPr lang="it-IT" b="0" i="0" dirty="0">
                <a:effectLst/>
                <a:latin typeface="Arial" panose="020B0604020202020204" pitchFamily="34" charset="0"/>
                <a:hlinkClick r:id="rId6"/>
              </a:rPr>
              <a:t>https://arxiv.org/abs/2004.05439</a:t>
            </a:r>
            <a:r>
              <a:rPr lang="it-IT" b="0" i="0" dirty="0">
                <a:effectLst/>
                <a:latin typeface="Arial" panose="020B0604020202020204" pitchFamily="34" charset="0"/>
              </a:rPr>
              <a:t> </a:t>
            </a:r>
          </a:p>
          <a:p>
            <a:endParaRPr lang="it-IT" dirty="0">
              <a:latin typeface="Arial" panose="020B0604020202020204" pitchFamily="34" charset="0"/>
            </a:endParaRPr>
          </a:p>
          <a:p>
            <a:r>
              <a:rPr lang="it-IT" dirty="0">
                <a:latin typeface="Arial" panose="020B0604020202020204" pitchFamily="34" charset="0"/>
              </a:rPr>
              <a:t>[5] </a:t>
            </a:r>
            <a:r>
              <a:rPr lang="it-IT" i="0" u="none" strike="noStrike" dirty="0" err="1">
                <a:solidFill>
                  <a:srgbClr val="24292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Jaewan-Yun</a:t>
            </a:r>
            <a:r>
              <a:rPr lang="it-IT" i="0" dirty="0">
                <a:solidFill>
                  <a:srgbClr val="24292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it-IT" i="0" u="none" strike="noStrike" dirty="0" err="1">
                <a:solidFill>
                  <a:srgbClr val="24292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8"/>
              </a:rPr>
              <a:t>optimizer-visualization</a:t>
            </a:r>
            <a:r>
              <a:rPr lang="it-IT" u="none" strike="noStrike" dirty="0">
                <a:solidFill>
                  <a:srgbClr val="2429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https://github.com/Jaewan-Yun/optimizer-visualization</a:t>
            </a:r>
          </a:p>
        </p:txBody>
      </p:sp>
    </p:spTree>
    <p:extLst>
      <p:ext uri="{BB962C8B-B14F-4D97-AF65-F5344CB8AC3E}">
        <p14:creationId xmlns:p14="http://schemas.microsoft.com/office/powerpoint/2010/main" val="32669095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07"/>
            <a:ext cx="9180512" cy="6872633"/>
          </a:xfrm>
          <a:prstGeom prst="rect">
            <a:avLst/>
          </a:prstGeom>
        </p:spPr>
      </p:pic>
      <p:sp>
        <p:nvSpPr>
          <p:cNvPr id="7" name="CasellaDiTesto 6"/>
          <p:cNvSpPr txBox="1"/>
          <p:nvPr/>
        </p:nvSpPr>
        <p:spPr>
          <a:xfrm>
            <a:off x="648253" y="1305402"/>
            <a:ext cx="4663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Repository GitHub</a:t>
            </a:r>
          </a:p>
        </p:txBody>
      </p:sp>
      <p:sp>
        <p:nvSpPr>
          <p:cNvPr id="12" name="Rettangolo 11"/>
          <p:cNvSpPr/>
          <p:nvPr/>
        </p:nvSpPr>
        <p:spPr>
          <a:xfrm>
            <a:off x="8255000" y="6366466"/>
            <a:ext cx="280763" cy="501650"/>
          </a:xfrm>
          <a:prstGeom prst="rect">
            <a:avLst/>
          </a:prstGeom>
          <a:solidFill>
            <a:srgbClr val="00305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003257"/>
              </a:solidFill>
            </a:endParaRPr>
          </a:p>
        </p:txBody>
      </p:sp>
      <p:sp>
        <p:nvSpPr>
          <p:cNvPr id="11" name="Segnaposto numero diapositiva 10"/>
          <p:cNvSpPr>
            <a:spLocks noGrp="1"/>
          </p:cNvSpPr>
          <p:nvPr>
            <p:ph type="sldNum" sz="quarter" idx="12"/>
          </p:nvPr>
        </p:nvSpPr>
        <p:spPr>
          <a:xfrm>
            <a:off x="6402163" y="6356350"/>
            <a:ext cx="2133600" cy="365125"/>
          </a:xfrm>
        </p:spPr>
        <p:txBody>
          <a:bodyPr/>
          <a:lstStyle/>
          <a:p>
            <a:fld id="{8EB8520A-26EA-DE4B-B141-4532FC98FF0E}" type="slidenum">
              <a:rPr lang="it-IT" b="1" smtClean="0">
                <a:solidFill>
                  <a:schemeClr val="bg1"/>
                </a:solidFill>
                <a:latin typeface="Arial"/>
                <a:cs typeface="Arial"/>
              </a:rPr>
              <a:pPr/>
              <a:t>3</a:t>
            </a:fld>
            <a:endParaRPr lang="it-IT" b="1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0" name="CasellaDiTesto 9"/>
          <p:cNvSpPr txBox="1"/>
          <p:nvPr/>
        </p:nvSpPr>
        <p:spPr>
          <a:xfrm>
            <a:off x="6278197" y="167259"/>
            <a:ext cx="24256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sz="800" b="1" dirty="0" err="1">
                <a:solidFill>
                  <a:schemeClr val="bg1"/>
                </a:solidFill>
                <a:latin typeface="Arial"/>
                <a:cs typeface="Arial"/>
              </a:rPr>
              <a:t>Few</a:t>
            </a:r>
            <a:r>
              <a:rPr lang="it-IT" sz="800" b="1" dirty="0">
                <a:solidFill>
                  <a:schemeClr val="bg1"/>
                </a:solidFill>
                <a:latin typeface="Arial"/>
                <a:cs typeface="Arial"/>
              </a:rPr>
              <a:t>-Shot learning with </a:t>
            </a:r>
            <a:r>
              <a:rPr lang="it-IT" sz="800" b="1" dirty="0" err="1">
                <a:solidFill>
                  <a:schemeClr val="bg1"/>
                </a:solidFill>
                <a:latin typeface="Arial"/>
                <a:cs typeface="Arial"/>
              </a:rPr>
              <a:t>Prototypical</a:t>
            </a:r>
            <a:r>
              <a:rPr lang="it-IT" sz="800" b="1" dirty="0">
                <a:solidFill>
                  <a:schemeClr val="bg1"/>
                </a:solidFill>
                <a:latin typeface="Arial"/>
                <a:cs typeface="Arial"/>
              </a:rPr>
              <a:t> Networks</a:t>
            </a:r>
          </a:p>
        </p:txBody>
      </p:sp>
      <p:sp>
        <p:nvSpPr>
          <p:cNvPr id="14" name="CasellaDiTesto 13"/>
          <p:cNvSpPr txBox="1"/>
          <p:nvPr/>
        </p:nvSpPr>
        <p:spPr>
          <a:xfrm>
            <a:off x="7082015" y="403482"/>
            <a:ext cx="162184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sz="800" dirty="0">
                <a:solidFill>
                  <a:schemeClr val="bg1"/>
                </a:solidFill>
                <a:latin typeface="Arial"/>
                <a:cs typeface="Arial"/>
              </a:rPr>
              <a:t>Firenze 31/03/2021</a:t>
            </a:r>
          </a:p>
          <a:p>
            <a:endParaRPr lang="it-IT" dirty="0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ABE9C2E2-D8C6-44E4-824F-F935D2DEB023}"/>
              </a:ext>
            </a:extLst>
          </p:cNvPr>
          <p:cNvSpPr txBox="1"/>
          <p:nvPr/>
        </p:nvSpPr>
        <p:spPr>
          <a:xfrm>
            <a:off x="1288088" y="4629268"/>
            <a:ext cx="6564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/>
              <a:t>FewShotProtoNet</a:t>
            </a:r>
            <a:r>
              <a:rPr lang="it-IT" dirty="0"/>
              <a:t>: </a:t>
            </a:r>
            <a:r>
              <a:rPr lang="it-IT" dirty="0">
                <a:hlinkClick r:id="rId4"/>
              </a:rPr>
              <a:t>https://github.com/edoardore/FewShotProtoNet</a:t>
            </a:r>
            <a:endParaRPr lang="it-IT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E2E07EDB-036F-4273-92C7-717E0E3341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73413" y="1771768"/>
            <a:ext cx="2857500" cy="2857500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7D2A3BEE-CA59-4357-834B-DB3FDD164A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0144" y="1861604"/>
            <a:ext cx="2673126" cy="2673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2641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07"/>
            <a:ext cx="9180512" cy="6872633"/>
          </a:xfrm>
          <a:prstGeom prst="rect">
            <a:avLst/>
          </a:prstGeom>
        </p:spPr>
      </p:pic>
      <p:sp>
        <p:nvSpPr>
          <p:cNvPr id="7" name="CasellaDiTesto 6"/>
          <p:cNvSpPr txBox="1"/>
          <p:nvPr/>
        </p:nvSpPr>
        <p:spPr>
          <a:xfrm>
            <a:off x="696124" y="968141"/>
            <a:ext cx="4663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Meta Learning</a:t>
            </a:r>
          </a:p>
        </p:txBody>
      </p:sp>
      <p:sp>
        <p:nvSpPr>
          <p:cNvPr id="8" name="CasellaDiTesto 7"/>
          <p:cNvSpPr txBox="1"/>
          <p:nvPr/>
        </p:nvSpPr>
        <p:spPr>
          <a:xfrm>
            <a:off x="696124" y="1534983"/>
            <a:ext cx="78085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0" i="0" dirty="0">
                <a:effectLst/>
                <a:latin typeface="Arial" panose="020B0604020202020204" pitchFamily="34" charset="0"/>
              </a:rPr>
              <a:t>«</a:t>
            </a:r>
            <a:r>
              <a:rPr lang="it-IT" b="0" i="0" dirty="0" err="1">
                <a:effectLst/>
                <a:latin typeface="Arial" panose="020B0604020202020204" pitchFamily="34" charset="0"/>
              </a:rPr>
              <a:t>Learn</a:t>
            </a:r>
            <a:r>
              <a:rPr lang="it-IT" b="0" i="0" dirty="0">
                <a:effectLst/>
                <a:latin typeface="Arial" panose="020B0604020202020204" pitchFamily="34" charset="0"/>
              </a:rPr>
              <a:t> to </a:t>
            </a:r>
            <a:r>
              <a:rPr lang="it-IT" b="0" i="0" dirty="0" err="1">
                <a:effectLst/>
                <a:latin typeface="Arial" panose="020B0604020202020204" pitchFamily="34" charset="0"/>
              </a:rPr>
              <a:t>learn</a:t>
            </a:r>
            <a:r>
              <a:rPr lang="it-IT" b="0" i="0" dirty="0">
                <a:effectLst/>
                <a:latin typeface="Arial" panose="020B0604020202020204" pitchFamily="34" charset="0"/>
              </a:rPr>
              <a:t>»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latin typeface="Arial" panose="020B0604020202020204" pitchFamily="34" charset="0"/>
              </a:rPr>
              <a:t>M</a:t>
            </a:r>
            <a:r>
              <a:rPr lang="it-IT" b="0" i="0" dirty="0">
                <a:effectLst/>
                <a:latin typeface="Arial" panose="020B0604020202020204" pitchFamily="34" charset="0"/>
              </a:rPr>
              <a:t>igliorare un algoritmo di apprendimento con multipli episodi di learning</a:t>
            </a:r>
            <a:endParaRPr lang="it-IT" dirty="0">
              <a:latin typeface="Arial"/>
              <a:cs typeface="Arial"/>
            </a:endParaRPr>
          </a:p>
        </p:txBody>
      </p:sp>
      <p:sp>
        <p:nvSpPr>
          <p:cNvPr id="12" name="Rettangolo 11"/>
          <p:cNvSpPr/>
          <p:nvPr/>
        </p:nvSpPr>
        <p:spPr>
          <a:xfrm>
            <a:off x="8255000" y="6366466"/>
            <a:ext cx="280763" cy="501650"/>
          </a:xfrm>
          <a:prstGeom prst="rect">
            <a:avLst/>
          </a:prstGeom>
          <a:solidFill>
            <a:srgbClr val="00305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003257"/>
              </a:solidFill>
            </a:endParaRPr>
          </a:p>
        </p:txBody>
      </p:sp>
      <p:sp>
        <p:nvSpPr>
          <p:cNvPr id="11" name="Segnaposto numero diapositiva 10"/>
          <p:cNvSpPr>
            <a:spLocks noGrp="1"/>
          </p:cNvSpPr>
          <p:nvPr>
            <p:ph type="sldNum" sz="quarter" idx="12"/>
          </p:nvPr>
        </p:nvSpPr>
        <p:spPr>
          <a:xfrm>
            <a:off x="6402163" y="6356350"/>
            <a:ext cx="2133600" cy="365125"/>
          </a:xfrm>
        </p:spPr>
        <p:txBody>
          <a:bodyPr/>
          <a:lstStyle/>
          <a:p>
            <a:fld id="{8EB8520A-26EA-DE4B-B141-4532FC98FF0E}" type="slidenum">
              <a:rPr lang="it-IT" b="1" smtClean="0">
                <a:solidFill>
                  <a:schemeClr val="bg1"/>
                </a:solidFill>
                <a:latin typeface="Arial"/>
                <a:cs typeface="Arial"/>
              </a:rPr>
              <a:pPr/>
              <a:t>4</a:t>
            </a:fld>
            <a:endParaRPr lang="it-IT" b="1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0" name="CasellaDiTesto 9"/>
          <p:cNvSpPr txBox="1"/>
          <p:nvPr/>
        </p:nvSpPr>
        <p:spPr>
          <a:xfrm>
            <a:off x="6278197" y="167259"/>
            <a:ext cx="24256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sz="800" b="1" dirty="0" err="1">
                <a:solidFill>
                  <a:schemeClr val="bg1"/>
                </a:solidFill>
                <a:latin typeface="Arial"/>
                <a:cs typeface="Arial"/>
              </a:rPr>
              <a:t>Few</a:t>
            </a:r>
            <a:r>
              <a:rPr lang="it-IT" sz="800" b="1" dirty="0">
                <a:solidFill>
                  <a:schemeClr val="bg1"/>
                </a:solidFill>
                <a:latin typeface="Arial"/>
                <a:cs typeface="Arial"/>
              </a:rPr>
              <a:t>-Shot learning with </a:t>
            </a:r>
            <a:r>
              <a:rPr lang="it-IT" sz="800" b="1" dirty="0" err="1">
                <a:solidFill>
                  <a:schemeClr val="bg1"/>
                </a:solidFill>
                <a:latin typeface="Arial"/>
                <a:cs typeface="Arial"/>
              </a:rPr>
              <a:t>Prototypical</a:t>
            </a:r>
            <a:r>
              <a:rPr lang="it-IT" sz="800" b="1" dirty="0">
                <a:solidFill>
                  <a:schemeClr val="bg1"/>
                </a:solidFill>
                <a:latin typeface="Arial"/>
                <a:cs typeface="Arial"/>
              </a:rPr>
              <a:t> Networks</a:t>
            </a:r>
          </a:p>
        </p:txBody>
      </p:sp>
      <p:sp>
        <p:nvSpPr>
          <p:cNvPr id="14" name="CasellaDiTesto 13"/>
          <p:cNvSpPr txBox="1"/>
          <p:nvPr/>
        </p:nvSpPr>
        <p:spPr>
          <a:xfrm>
            <a:off x="7627925" y="403482"/>
            <a:ext cx="107593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sz="800" dirty="0">
                <a:solidFill>
                  <a:schemeClr val="bg1"/>
                </a:solidFill>
                <a:latin typeface="Arial"/>
                <a:cs typeface="Arial"/>
              </a:rPr>
              <a:t>Firenze 31/03/2021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8916615A-D275-4E94-9E52-B221193770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2930" y="2573380"/>
            <a:ext cx="2804057" cy="328403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4AB20ED0-693F-4767-B59B-2A4FFCBBF5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0143" y="2909370"/>
            <a:ext cx="1125842" cy="318034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97466CCA-3938-41CE-A112-DC4504DF7A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50973" y="3279777"/>
            <a:ext cx="2734150" cy="342608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4509C306-30D5-414E-A1DE-01F8735C309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3777" y="4370245"/>
            <a:ext cx="615554" cy="369332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62AA7B7D-DC62-4699-9B71-0EB467A0D9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60054" y="4357953"/>
            <a:ext cx="1492403" cy="369332"/>
          </a:xfrm>
          <a:prstGeom prst="rect">
            <a:avLst/>
          </a:prstGeom>
        </p:spPr>
      </p:pic>
      <p:pic>
        <p:nvPicPr>
          <p:cNvPr id="20" name="Immagine 19">
            <a:extLst>
              <a:ext uri="{FF2B5EF4-FFF2-40B4-BE49-F238E27FC236}">
                <a16:creationId xmlns:a16="http://schemas.microsoft.com/office/drawing/2014/main" id="{1F2B1148-44DA-468B-B454-ED753716B10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38450" y="5113332"/>
            <a:ext cx="3467100" cy="476250"/>
          </a:xfrm>
          <a:prstGeom prst="rect">
            <a:avLst/>
          </a:prstGeom>
        </p:spPr>
      </p:pic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4DA8C1B1-3495-4B7A-836B-935ED2B5427B}"/>
              </a:ext>
            </a:extLst>
          </p:cNvPr>
          <p:cNvSpPr txBox="1"/>
          <p:nvPr/>
        </p:nvSpPr>
        <p:spPr>
          <a:xfrm>
            <a:off x="753457" y="2512351"/>
            <a:ext cx="5311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Nel ML supervisionato tradizionale, dato un dataset</a:t>
            </a: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F398B7C6-2B9A-46AE-B26A-4AE95E832C8C}"/>
              </a:ext>
            </a:extLst>
          </p:cNvPr>
          <p:cNvSpPr txBox="1"/>
          <p:nvPr/>
        </p:nvSpPr>
        <p:spPr>
          <a:xfrm>
            <a:off x="753458" y="2883721"/>
            <a:ext cx="5597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si addestra un modello predittivo parametrizzato da theta</a:t>
            </a: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4E8BD26E-1B83-4A7A-B2DC-4E32EF44A640}"/>
              </a:ext>
            </a:extLst>
          </p:cNvPr>
          <p:cNvSpPr txBox="1"/>
          <p:nvPr/>
        </p:nvSpPr>
        <p:spPr>
          <a:xfrm>
            <a:off x="753458" y="3253053"/>
            <a:ext cx="1165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risolvendo</a:t>
            </a: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1D02CB53-F206-4B92-9D0F-7FFDFA6897D1}"/>
              </a:ext>
            </a:extLst>
          </p:cNvPr>
          <p:cNvSpPr txBox="1"/>
          <p:nvPr/>
        </p:nvSpPr>
        <p:spPr>
          <a:xfrm>
            <a:off x="753457" y="4048118"/>
            <a:ext cx="8501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0" i="0" dirty="0">
                <a:effectLst/>
                <a:latin typeface="Arial" panose="020B0604020202020204" pitchFamily="34" charset="0"/>
              </a:rPr>
              <a:t>Nel meta learning si valutano le performance di ω su una distribuzione di tasks</a:t>
            </a:r>
            <a:endParaRPr lang="it-IT" dirty="0"/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873E3144-4D23-4DC5-88E2-11DD95D62DCD}"/>
              </a:ext>
            </a:extLst>
          </p:cNvPr>
          <p:cNvSpPr txBox="1"/>
          <p:nvPr/>
        </p:nvSpPr>
        <p:spPr>
          <a:xfrm>
            <a:off x="1469331" y="4330242"/>
            <a:ext cx="5241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con</a:t>
            </a:r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CDE4C290-6BF7-442F-B022-F31C8A5DE89E}"/>
              </a:ext>
            </a:extLst>
          </p:cNvPr>
          <p:cNvSpPr txBox="1"/>
          <p:nvPr/>
        </p:nvSpPr>
        <p:spPr>
          <a:xfrm>
            <a:off x="4614643" y="3246975"/>
            <a:ext cx="46568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Arial" panose="020B0604020202020204" pitchFamily="34" charset="0"/>
              </a:rPr>
              <a:t>(</a:t>
            </a:r>
            <a:r>
              <a:rPr lang="it-IT" b="0" i="0" dirty="0">
                <a:effectLst/>
                <a:latin typeface="Arial" panose="020B0604020202020204" pitchFamily="34" charset="0"/>
              </a:rPr>
              <a:t>dipende dalle assunzioni di ”</a:t>
            </a:r>
            <a:r>
              <a:rPr lang="it-IT" b="0" i="0" dirty="0" err="1">
                <a:effectLst/>
                <a:latin typeface="Arial" panose="020B0604020202020204" pitchFamily="34" charset="0"/>
              </a:rPr>
              <a:t>how</a:t>
            </a:r>
            <a:r>
              <a:rPr lang="it-IT" b="0" i="0" dirty="0">
                <a:effectLst/>
                <a:latin typeface="Arial" panose="020B0604020202020204" pitchFamily="34" charset="0"/>
              </a:rPr>
              <a:t> to </a:t>
            </a:r>
            <a:r>
              <a:rPr lang="it-IT" b="0" i="0" dirty="0" err="1">
                <a:effectLst/>
                <a:latin typeface="Arial" panose="020B0604020202020204" pitchFamily="34" charset="0"/>
              </a:rPr>
              <a:t>learn</a:t>
            </a:r>
            <a:r>
              <a:rPr lang="it-IT" b="0" i="0" dirty="0">
                <a:effectLst/>
                <a:latin typeface="Arial" panose="020B0604020202020204" pitchFamily="34" charset="0"/>
              </a:rPr>
              <a:t>”)</a:t>
            </a:r>
            <a:endParaRPr lang="it-IT" dirty="0"/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7C640B14-A11F-4167-A180-ACE7174620BE}"/>
              </a:ext>
            </a:extLst>
          </p:cNvPr>
          <p:cNvSpPr txBox="1"/>
          <p:nvPr/>
        </p:nvSpPr>
        <p:spPr>
          <a:xfrm>
            <a:off x="3618998" y="4330242"/>
            <a:ext cx="42596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dunque studiare come apprendere diventa:</a:t>
            </a:r>
          </a:p>
        </p:txBody>
      </p:sp>
    </p:spTree>
    <p:extLst>
      <p:ext uri="{BB962C8B-B14F-4D97-AF65-F5344CB8AC3E}">
        <p14:creationId xmlns:p14="http://schemas.microsoft.com/office/powerpoint/2010/main" val="6810051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Balene e delfini del Mar Mediterraneo: cetacei da tutelare">
            <a:extLst>
              <a:ext uri="{FF2B5EF4-FFF2-40B4-BE49-F238E27FC236}">
                <a16:creationId xmlns:a16="http://schemas.microsoft.com/office/drawing/2014/main" id="{78BB53B7-766A-43C6-9CB4-43DF86F063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9459" y="3792001"/>
            <a:ext cx="4552892" cy="2746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magin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707"/>
            <a:ext cx="9180512" cy="6872633"/>
          </a:xfrm>
          <a:prstGeom prst="rect">
            <a:avLst/>
          </a:prstGeom>
        </p:spPr>
      </p:pic>
      <p:sp>
        <p:nvSpPr>
          <p:cNvPr id="7" name="CasellaDiTesto 6"/>
          <p:cNvSpPr txBox="1"/>
          <p:nvPr/>
        </p:nvSpPr>
        <p:spPr>
          <a:xfrm>
            <a:off x="645245" y="714017"/>
            <a:ext cx="4663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 err="1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Few</a:t>
            </a:r>
            <a:r>
              <a:rPr lang="it-IT" sz="2400" b="1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-Shot Learning</a:t>
            </a:r>
          </a:p>
        </p:txBody>
      </p:sp>
      <p:sp>
        <p:nvSpPr>
          <p:cNvPr id="12" name="Rettangolo 11"/>
          <p:cNvSpPr/>
          <p:nvPr/>
        </p:nvSpPr>
        <p:spPr>
          <a:xfrm>
            <a:off x="8255000" y="6366466"/>
            <a:ext cx="280763" cy="501650"/>
          </a:xfrm>
          <a:prstGeom prst="rect">
            <a:avLst/>
          </a:prstGeom>
          <a:solidFill>
            <a:srgbClr val="00305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003257"/>
              </a:solidFill>
            </a:endParaRPr>
          </a:p>
        </p:txBody>
      </p:sp>
      <p:sp>
        <p:nvSpPr>
          <p:cNvPr id="11" name="Segnaposto numero diapositiva 10"/>
          <p:cNvSpPr>
            <a:spLocks noGrp="1"/>
          </p:cNvSpPr>
          <p:nvPr>
            <p:ph type="sldNum" sz="quarter" idx="12"/>
          </p:nvPr>
        </p:nvSpPr>
        <p:spPr>
          <a:xfrm>
            <a:off x="6402163" y="6356350"/>
            <a:ext cx="2133600" cy="365125"/>
          </a:xfrm>
        </p:spPr>
        <p:txBody>
          <a:bodyPr/>
          <a:lstStyle/>
          <a:p>
            <a:fld id="{8EB8520A-26EA-DE4B-B141-4532FC98FF0E}" type="slidenum">
              <a:rPr lang="it-IT" b="1" smtClean="0">
                <a:solidFill>
                  <a:schemeClr val="bg1"/>
                </a:solidFill>
                <a:latin typeface="Arial"/>
                <a:cs typeface="Arial"/>
              </a:rPr>
              <a:pPr/>
              <a:t>5</a:t>
            </a:fld>
            <a:endParaRPr lang="it-IT" b="1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0" name="CasellaDiTesto 9"/>
          <p:cNvSpPr txBox="1"/>
          <p:nvPr/>
        </p:nvSpPr>
        <p:spPr>
          <a:xfrm>
            <a:off x="6278197" y="167259"/>
            <a:ext cx="24256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sz="800" b="1" dirty="0" err="1">
                <a:solidFill>
                  <a:schemeClr val="bg1"/>
                </a:solidFill>
                <a:latin typeface="Arial"/>
                <a:cs typeface="Arial"/>
              </a:rPr>
              <a:t>Few</a:t>
            </a:r>
            <a:r>
              <a:rPr lang="it-IT" sz="800" b="1" dirty="0">
                <a:solidFill>
                  <a:schemeClr val="bg1"/>
                </a:solidFill>
                <a:latin typeface="Arial"/>
                <a:cs typeface="Arial"/>
              </a:rPr>
              <a:t>-Shot learning with </a:t>
            </a:r>
            <a:r>
              <a:rPr lang="it-IT" sz="800" b="1" dirty="0" err="1">
                <a:solidFill>
                  <a:schemeClr val="bg1"/>
                </a:solidFill>
                <a:latin typeface="Arial"/>
                <a:cs typeface="Arial"/>
              </a:rPr>
              <a:t>Prototypical</a:t>
            </a:r>
            <a:r>
              <a:rPr lang="it-IT" sz="800" b="1" dirty="0">
                <a:solidFill>
                  <a:schemeClr val="bg1"/>
                </a:solidFill>
                <a:latin typeface="Arial"/>
                <a:cs typeface="Arial"/>
              </a:rPr>
              <a:t> Networks</a:t>
            </a:r>
          </a:p>
        </p:txBody>
      </p:sp>
      <p:sp>
        <p:nvSpPr>
          <p:cNvPr id="14" name="CasellaDiTesto 13"/>
          <p:cNvSpPr txBox="1"/>
          <p:nvPr/>
        </p:nvSpPr>
        <p:spPr>
          <a:xfrm>
            <a:off x="7627925" y="403482"/>
            <a:ext cx="107593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sz="800" dirty="0">
                <a:solidFill>
                  <a:schemeClr val="bg1"/>
                </a:solidFill>
                <a:latin typeface="Arial"/>
                <a:cs typeface="Arial"/>
              </a:rPr>
              <a:t>Firenze 31/03/2021</a:t>
            </a:r>
          </a:p>
        </p:txBody>
      </p:sp>
      <p:pic>
        <p:nvPicPr>
          <p:cNvPr id="2050" name="Picture 2" descr="Acquario di Genova con bambini cosa vedere | Kid Pass">
            <a:extLst>
              <a:ext uri="{FF2B5EF4-FFF2-40B4-BE49-F238E27FC236}">
                <a16:creationId xmlns:a16="http://schemas.microsoft.com/office/drawing/2014/main" id="{848A5CCD-C015-4A65-A91D-DE354B1E33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9459" y="857674"/>
            <a:ext cx="4989000" cy="299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932315CF-A2B8-49E1-89E1-D106D20BD538}"/>
              </a:ext>
            </a:extLst>
          </p:cNvPr>
          <p:cNvSpPr txBox="1"/>
          <p:nvPr/>
        </p:nvSpPr>
        <p:spPr>
          <a:xfrm>
            <a:off x="374008" y="1413168"/>
            <a:ext cx="3553398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b="0" i="0" u="none" strike="noStrike" baseline="0" dirty="0" err="1">
                <a:latin typeface="NimbusRomNo9L-Regu"/>
              </a:rPr>
              <a:t>Gli</a:t>
            </a:r>
            <a:r>
              <a:rPr lang="en-US" sz="1800" b="0" i="0" u="none" strike="noStrike" baseline="0" dirty="0">
                <a:latin typeface="NimbusRomNo9L-Regu"/>
              </a:rPr>
              <a:t> </a:t>
            </a:r>
            <a:r>
              <a:rPr lang="en-US" sz="1800" b="0" i="0" u="none" strike="noStrike" baseline="0" dirty="0" err="1">
                <a:latin typeface="NimbusRomNo9L-Regu"/>
              </a:rPr>
              <a:t>umani</a:t>
            </a:r>
            <a:r>
              <a:rPr lang="en-US" sz="1800" b="0" i="0" u="none" strike="noStrike" baseline="0" dirty="0">
                <a:latin typeface="NimbusRomNo9L-Regu"/>
              </a:rPr>
              <a:t> </a:t>
            </a:r>
            <a:r>
              <a:rPr lang="en-US" sz="1800" b="0" i="0" u="none" strike="noStrike" baseline="0" dirty="0" err="1">
                <a:latin typeface="NimbusRomNo9L-Regu"/>
              </a:rPr>
              <a:t>apprendono</a:t>
            </a:r>
            <a:r>
              <a:rPr lang="en-US" sz="1800" b="0" i="0" u="none" strike="noStrike" baseline="0" dirty="0">
                <a:latin typeface="NimbusRomNo9L-Regu"/>
              </a:rPr>
              <a:t> </a:t>
            </a:r>
            <a:r>
              <a:rPr lang="en-US" sz="1800" b="0" i="0" u="none" strike="noStrike" baseline="0" dirty="0" err="1">
                <a:latin typeface="NimbusRomNo9L-Regu"/>
              </a:rPr>
              <a:t>nuovi</a:t>
            </a:r>
            <a:r>
              <a:rPr lang="en-US" sz="1800" b="0" i="0" u="none" strike="noStrike" baseline="0" dirty="0">
                <a:latin typeface="NimbusRomNo9L-Regu"/>
              </a:rPr>
              <a:t> </a:t>
            </a:r>
            <a:r>
              <a:rPr lang="en-US" sz="1800" b="0" i="0" u="none" strike="noStrike" baseline="0" dirty="0" err="1">
                <a:latin typeface="NimbusRomNo9L-Regu"/>
              </a:rPr>
              <a:t>concetti</a:t>
            </a:r>
            <a:r>
              <a:rPr lang="en-US" sz="1800" b="0" i="0" u="none" strike="noStrike" baseline="0" dirty="0">
                <a:latin typeface="NimbusRomNo9L-Regu"/>
              </a:rPr>
              <a:t> </a:t>
            </a:r>
            <a:r>
              <a:rPr lang="en-US" dirty="0">
                <a:latin typeface="NimbusRomNo9L-Regu"/>
              </a:rPr>
              <a:t>senza </a:t>
            </a:r>
            <a:r>
              <a:rPr lang="en-US" dirty="0" err="1">
                <a:latin typeface="NimbusRomNo9L-Regu"/>
              </a:rPr>
              <a:t>essere</a:t>
            </a:r>
            <a:r>
              <a:rPr lang="en-US" dirty="0">
                <a:latin typeface="NimbusRomNo9L-Regu"/>
              </a:rPr>
              <a:t> </a:t>
            </a:r>
            <a:r>
              <a:rPr lang="en-US" dirty="0" err="1">
                <a:latin typeface="NimbusRomNo9L-Regu"/>
              </a:rPr>
              <a:t>talvolta</a:t>
            </a:r>
            <a:r>
              <a:rPr lang="en-US" dirty="0">
                <a:latin typeface="NimbusRomNo9L-Regu"/>
              </a:rPr>
              <a:t> “</a:t>
            </a:r>
            <a:r>
              <a:rPr lang="en-US" dirty="0" err="1">
                <a:latin typeface="NimbusRomNo9L-Regu"/>
              </a:rPr>
              <a:t>supervisionati</a:t>
            </a:r>
            <a:r>
              <a:rPr lang="en-US" dirty="0">
                <a:latin typeface="NimbusRomNo9L-Regu"/>
              </a:rPr>
              <a:t>”</a:t>
            </a:r>
          </a:p>
          <a:p>
            <a:pPr algn="l"/>
            <a:endParaRPr lang="en-US" dirty="0">
              <a:latin typeface="NimbusRomNo9L-Regu"/>
            </a:endParaRPr>
          </a:p>
          <a:p>
            <a:pPr algn="l"/>
            <a:r>
              <a:rPr lang="en-US" sz="1800" b="0" i="0" u="none" strike="noStrike" baseline="0" dirty="0">
                <a:latin typeface="NimbusRomNo9L-Regu"/>
              </a:rPr>
              <a:t>Un bambino </a:t>
            </a:r>
            <a:r>
              <a:rPr lang="en-US" sz="1800" b="0" i="0" u="none" strike="noStrike" baseline="0" dirty="0" err="1">
                <a:latin typeface="NimbusRomNo9L-Regu"/>
              </a:rPr>
              <a:t>può</a:t>
            </a:r>
            <a:r>
              <a:rPr lang="en-US" sz="1800" b="0" i="0" u="none" strike="noStrike" baseline="0" dirty="0">
                <a:latin typeface="NimbusRomNo9L-Regu"/>
              </a:rPr>
              <a:t> </a:t>
            </a:r>
            <a:r>
              <a:rPr lang="en-US" sz="1800" b="0" i="0" u="none" strike="noStrike" baseline="0" dirty="0" err="1">
                <a:latin typeface="NimbusRomNo9L-Regu"/>
              </a:rPr>
              <a:t>generalizzare</a:t>
            </a:r>
            <a:r>
              <a:rPr lang="en-US" sz="1800" b="0" i="0" u="none" strike="noStrike" baseline="0" dirty="0">
                <a:latin typeface="NimbusRomNo9L-Regu"/>
              </a:rPr>
              <a:t> il </a:t>
            </a:r>
            <a:r>
              <a:rPr lang="en-US" sz="1800" b="0" i="0" u="none" strike="noStrike" baseline="0" dirty="0" err="1">
                <a:latin typeface="NimbusRomNo9L-Regu"/>
              </a:rPr>
              <a:t>concetto</a:t>
            </a:r>
            <a:r>
              <a:rPr lang="en-US" sz="1800" b="0" i="0" u="none" strike="noStrike" baseline="0" dirty="0">
                <a:latin typeface="NimbusRomNo9L-Regu"/>
              </a:rPr>
              <a:t> di </a:t>
            </a:r>
            <a:r>
              <a:rPr lang="en-US" dirty="0">
                <a:latin typeface="NimbusRomNo9L-Regu"/>
              </a:rPr>
              <a:t>“Delfino” da una </a:t>
            </a:r>
            <a:r>
              <a:rPr lang="en-US" dirty="0" err="1">
                <a:latin typeface="NimbusRomNo9L-Regu"/>
              </a:rPr>
              <a:t>singola</a:t>
            </a:r>
            <a:r>
              <a:rPr lang="en-US" dirty="0">
                <a:latin typeface="NimbusRomNo9L-Regu"/>
              </a:rPr>
              <a:t> </a:t>
            </a:r>
            <a:r>
              <a:rPr lang="en-US" dirty="0" err="1">
                <a:latin typeface="NimbusRomNo9L-Regu"/>
              </a:rPr>
              <a:t>immagine</a:t>
            </a:r>
            <a:r>
              <a:rPr lang="en-US" dirty="0">
                <a:latin typeface="NimbusRomNo9L-Regu"/>
              </a:rPr>
              <a:t> </a:t>
            </a:r>
            <a:r>
              <a:rPr lang="en-US" dirty="0" err="1">
                <a:latin typeface="NimbusRomNo9L-Regu"/>
              </a:rPr>
              <a:t>mostrata</a:t>
            </a:r>
            <a:endParaRPr lang="en-US" dirty="0">
              <a:latin typeface="NimbusRomNo9L-Regu"/>
            </a:endParaRPr>
          </a:p>
          <a:p>
            <a:pPr algn="l"/>
            <a:endParaRPr lang="en-US" dirty="0">
              <a:latin typeface="NimbusRomNo9L-Regu"/>
            </a:endParaRPr>
          </a:p>
          <a:p>
            <a:pPr algn="l"/>
            <a:r>
              <a:rPr lang="en-US" dirty="0" err="1">
                <a:latin typeface="NimbusRomNo9L-Regu"/>
              </a:rPr>
              <a:t>Questo</a:t>
            </a:r>
            <a:r>
              <a:rPr lang="en-US" dirty="0">
                <a:latin typeface="NimbusRomNo9L-Regu"/>
              </a:rPr>
              <a:t> non vale per </a:t>
            </a:r>
            <a:r>
              <a:rPr lang="en-US" dirty="0" err="1">
                <a:latin typeface="NimbusRomNo9L-Regu"/>
              </a:rPr>
              <a:t>gli</a:t>
            </a:r>
            <a:r>
              <a:rPr lang="en-US" dirty="0">
                <a:latin typeface="NimbusRomNo9L-Regu"/>
              </a:rPr>
              <a:t> </a:t>
            </a:r>
            <a:r>
              <a:rPr lang="en-US" dirty="0" err="1">
                <a:latin typeface="NimbusRomNo9L-Regu"/>
              </a:rPr>
              <a:t>attuali</a:t>
            </a:r>
            <a:r>
              <a:rPr lang="en-US" dirty="0">
                <a:latin typeface="NimbusRomNo9L-Regu"/>
              </a:rPr>
              <a:t> </a:t>
            </a:r>
            <a:r>
              <a:rPr lang="en-US" dirty="0" err="1">
                <a:latin typeface="NimbusRomNo9L-Regu"/>
              </a:rPr>
              <a:t>sistemi</a:t>
            </a:r>
            <a:r>
              <a:rPr lang="en-US" dirty="0">
                <a:latin typeface="NimbusRomNo9L-Regu"/>
              </a:rPr>
              <a:t> di deep learning </a:t>
            </a:r>
            <a:r>
              <a:rPr lang="en-US" dirty="0" err="1">
                <a:latin typeface="NimbusRomNo9L-Regu"/>
              </a:rPr>
              <a:t>che</a:t>
            </a:r>
            <a:r>
              <a:rPr lang="en-US" dirty="0">
                <a:latin typeface="NimbusRomNo9L-Regu"/>
              </a:rPr>
              <a:t> </a:t>
            </a:r>
            <a:r>
              <a:rPr lang="en-US" dirty="0" err="1">
                <a:latin typeface="NimbusRomNo9L-Regu"/>
              </a:rPr>
              <a:t>necessitano</a:t>
            </a:r>
            <a:r>
              <a:rPr lang="en-US" dirty="0">
                <a:latin typeface="NimbusRomNo9L-Regu"/>
              </a:rPr>
              <a:t> di </a:t>
            </a:r>
            <a:r>
              <a:rPr lang="en-US" dirty="0" err="1">
                <a:latin typeface="NimbusRomNo9L-Regu"/>
              </a:rPr>
              <a:t>migliaia</a:t>
            </a:r>
            <a:r>
              <a:rPr lang="en-US" dirty="0">
                <a:latin typeface="NimbusRomNo9L-Regu"/>
              </a:rPr>
              <a:t> di </a:t>
            </a:r>
            <a:r>
              <a:rPr lang="en-US" dirty="0" err="1">
                <a:latin typeface="NimbusRomNo9L-Regu"/>
              </a:rPr>
              <a:t>esempi</a:t>
            </a:r>
            <a:endParaRPr lang="en-US" dirty="0">
              <a:latin typeface="NimbusRomNo9L-Regu"/>
            </a:endParaRPr>
          </a:p>
          <a:p>
            <a:pPr algn="l"/>
            <a:endParaRPr lang="en-US" dirty="0">
              <a:latin typeface="NimbusRomNo9L-Regu"/>
            </a:endParaRPr>
          </a:p>
          <a:p>
            <a:r>
              <a:rPr lang="it-IT" dirty="0"/>
              <a:t>N-Way K-Shot consiste nell’apprendere classi con K scatti mostrati tra N numero di classi</a:t>
            </a:r>
          </a:p>
        </p:txBody>
      </p:sp>
      <p:pic>
        <p:nvPicPr>
          <p:cNvPr id="2054" name="Picture 6" descr="IdeaTV - Totem Multimediali da Interno - ASTALON">
            <a:extLst>
              <a:ext uri="{FF2B5EF4-FFF2-40B4-BE49-F238E27FC236}">
                <a16:creationId xmlns:a16="http://schemas.microsoft.com/office/drawing/2014/main" id="{61E3F53D-1E1B-4AF0-A5F7-AF6480219B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495" y="2697382"/>
            <a:ext cx="1470370" cy="1075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15117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>
            <a:extLst>
              <a:ext uri="{FF2B5EF4-FFF2-40B4-BE49-F238E27FC236}">
                <a16:creationId xmlns:a16="http://schemas.microsoft.com/office/drawing/2014/main" id="{B35D1A25-FF7F-4DCD-8875-39ABEA4784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7542" y="4842027"/>
            <a:ext cx="2969002" cy="1947988"/>
          </a:xfrm>
          <a:prstGeom prst="rect">
            <a:avLst/>
          </a:prstGeom>
        </p:spPr>
      </p:pic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593EA3A7-C590-4858-933E-5E8E8E1DA64D}"/>
              </a:ext>
            </a:extLst>
          </p:cNvPr>
          <p:cNvSpPr txBox="1"/>
          <p:nvPr/>
        </p:nvSpPr>
        <p:spPr>
          <a:xfrm>
            <a:off x="654671" y="3495379"/>
            <a:ext cx="831733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0" i="0" dirty="0">
                <a:effectLst/>
                <a:latin typeface="Arial" panose="020B0604020202020204" pitchFamily="34" charset="0"/>
              </a:rPr>
              <a:t>Considerando una funzione distanza</a:t>
            </a:r>
          </a:p>
          <a:p>
            <a:r>
              <a:rPr lang="it-IT" b="0" i="0" dirty="0">
                <a:effectLst/>
                <a:latin typeface="Arial" panose="020B0604020202020204" pitchFamily="34" charset="0"/>
              </a:rPr>
              <a:t>Si produce una distribuzione su classi per un punto query x basata sulla </a:t>
            </a:r>
            <a:r>
              <a:rPr lang="it-IT" b="0" i="0" dirty="0" err="1">
                <a:effectLst/>
                <a:latin typeface="Arial" panose="020B0604020202020204" pitchFamily="34" charset="0"/>
              </a:rPr>
              <a:t>softmax</a:t>
            </a:r>
            <a:r>
              <a:rPr lang="it-IT" b="0" i="0" dirty="0">
                <a:effectLst/>
                <a:latin typeface="Arial" panose="020B0604020202020204" pitchFamily="34" charset="0"/>
              </a:rPr>
              <a:t> delle distanze dei prototipi nello spazio di </a:t>
            </a:r>
            <a:r>
              <a:rPr lang="it-IT" b="0" i="0" dirty="0" err="1">
                <a:effectLst/>
                <a:latin typeface="Arial" panose="020B0604020202020204" pitchFamily="34" charset="0"/>
              </a:rPr>
              <a:t>embedding</a:t>
            </a:r>
            <a:r>
              <a:rPr lang="it-IT" dirty="0">
                <a:latin typeface="Arial" panose="020B0604020202020204" pitchFamily="34" charset="0"/>
              </a:rPr>
              <a:t>:</a:t>
            </a:r>
            <a:endParaRPr lang="it-IT" dirty="0"/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707"/>
            <a:ext cx="9180512" cy="6872633"/>
          </a:xfrm>
          <a:prstGeom prst="rect">
            <a:avLst/>
          </a:prstGeom>
        </p:spPr>
      </p:pic>
      <p:sp>
        <p:nvSpPr>
          <p:cNvPr id="7" name="CasellaDiTesto 6"/>
          <p:cNvSpPr txBox="1"/>
          <p:nvPr/>
        </p:nvSpPr>
        <p:spPr>
          <a:xfrm>
            <a:off x="654671" y="835809"/>
            <a:ext cx="4663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 err="1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Prototypical</a:t>
            </a:r>
            <a:r>
              <a:rPr lang="it-IT" sz="2400" b="1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 Networks</a:t>
            </a:r>
          </a:p>
        </p:txBody>
      </p:sp>
      <p:sp>
        <p:nvSpPr>
          <p:cNvPr id="12" name="Rettangolo 11"/>
          <p:cNvSpPr/>
          <p:nvPr/>
        </p:nvSpPr>
        <p:spPr>
          <a:xfrm>
            <a:off x="8255000" y="6366466"/>
            <a:ext cx="280763" cy="501650"/>
          </a:xfrm>
          <a:prstGeom prst="rect">
            <a:avLst/>
          </a:prstGeom>
          <a:solidFill>
            <a:srgbClr val="00305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003257"/>
              </a:solidFill>
            </a:endParaRPr>
          </a:p>
        </p:txBody>
      </p:sp>
      <p:sp>
        <p:nvSpPr>
          <p:cNvPr id="11" name="Segnaposto numero diapositiva 10"/>
          <p:cNvSpPr>
            <a:spLocks noGrp="1"/>
          </p:cNvSpPr>
          <p:nvPr>
            <p:ph type="sldNum" sz="quarter" idx="12"/>
          </p:nvPr>
        </p:nvSpPr>
        <p:spPr>
          <a:xfrm>
            <a:off x="6402163" y="6356350"/>
            <a:ext cx="2133600" cy="365125"/>
          </a:xfrm>
        </p:spPr>
        <p:txBody>
          <a:bodyPr/>
          <a:lstStyle/>
          <a:p>
            <a:fld id="{8EB8520A-26EA-DE4B-B141-4532FC98FF0E}" type="slidenum">
              <a:rPr lang="it-IT" b="1" smtClean="0">
                <a:solidFill>
                  <a:schemeClr val="bg1"/>
                </a:solidFill>
                <a:latin typeface="Arial"/>
                <a:cs typeface="Arial"/>
              </a:rPr>
              <a:pPr/>
              <a:t>6</a:t>
            </a:fld>
            <a:endParaRPr lang="it-IT" b="1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0" name="CasellaDiTesto 9"/>
          <p:cNvSpPr txBox="1"/>
          <p:nvPr/>
        </p:nvSpPr>
        <p:spPr>
          <a:xfrm>
            <a:off x="6278197" y="167259"/>
            <a:ext cx="24256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sz="800" b="1" dirty="0" err="1">
                <a:solidFill>
                  <a:schemeClr val="bg1"/>
                </a:solidFill>
                <a:latin typeface="Arial"/>
                <a:cs typeface="Arial"/>
              </a:rPr>
              <a:t>Few</a:t>
            </a:r>
            <a:r>
              <a:rPr lang="it-IT" sz="800" b="1" dirty="0">
                <a:solidFill>
                  <a:schemeClr val="bg1"/>
                </a:solidFill>
                <a:latin typeface="Arial"/>
                <a:cs typeface="Arial"/>
              </a:rPr>
              <a:t>-Shot learning with </a:t>
            </a:r>
            <a:r>
              <a:rPr lang="it-IT" sz="800" b="1" dirty="0" err="1">
                <a:solidFill>
                  <a:schemeClr val="bg1"/>
                </a:solidFill>
                <a:latin typeface="Arial"/>
                <a:cs typeface="Arial"/>
              </a:rPr>
              <a:t>Prototypical</a:t>
            </a:r>
            <a:r>
              <a:rPr lang="it-IT" sz="800" b="1" dirty="0">
                <a:solidFill>
                  <a:schemeClr val="bg1"/>
                </a:solidFill>
                <a:latin typeface="Arial"/>
                <a:cs typeface="Arial"/>
              </a:rPr>
              <a:t> Networks</a:t>
            </a:r>
          </a:p>
        </p:txBody>
      </p:sp>
      <p:sp>
        <p:nvSpPr>
          <p:cNvPr id="14" name="CasellaDiTesto 13"/>
          <p:cNvSpPr txBox="1"/>
          <p:nvPr/>
        </p:nvSpPr>
        <p:spPr>
          <a:xfrm>
            <a:off x="7627925" y="403482"/>
            <a:ext cx="107593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sz="800" dirty="0">
                <a:solidFill>
                  <a:schemeClr val="bg1"/>
                </a:solidFill>
                <a:latin typeface="Arial"/>
                <a:cs typeface="Arial"/>
              </a:rPr>
              <a:t>Firenze 31/03/2021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7A1E493D-74EF-4DAE-93F7-295CAEC2BB44}"/>
              </a:ext>
            </a:extLst>
          </p:cNvPr>
          <p:cNvSpPr txBox="1"/>
          <p:nvPr/>
        </p:nvSpPr>
        <p:spPr>
          <a:xfrm>
            <a:off x="3925637" y="882177"/>
            <a:ext cx="1292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(Snell et al.)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4752F885-9EA3-4E37-8031-1040FA871FCC}"/>
              </a:ext>
            </a:extLst>
          </p:cNvPr>
          <p:cNvSpPr txBox="1"/>
          <p:nvPr/>
        </p:nvSpPr>
        <p:spPr>
          <a:xfrm>
            <a:off x="654671" y="1354245"/>
            <a:ext cx="75905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0" i="0" dirty="0">
                <a:effectLst/>
                <a:latin typeface="Arial" panose="020B0604020202020204" pitchFamily="34" charset="0"/>
              </a:rPr>
              <a:t>La rete apprende uno spazio metrico in cui la classificazione</a:t>
            </a:r>
            <a:r>
              <a:rPr lang="it-IT" dirty="0">
                <a:latin typeface="Arial" panose="020B0604020202020204" pitchFamily="34" charset="0"/>
              </a:rPr>
              <a:t> è</a:t>
            </a:r>
            <a:r>
              <a:rPr lang="it-IT" b="0" i="0" dirty="0">
                <a:effectLst/>
                <a:latin typeface="Arial" panose="020B0604020202020204" pitchFamily="34" charset="0"/>
              </a:rPr>
              <a:t> attuata</a:t>
            </a:r>
          </a:p>
          <a:p>
            <a:r>
              <a:rPr lang="it-IT" b="0" i="0" dirty="0">
                <a:effectLst/>
                <a:latin typeface="Arial" panose="020B0604020202020204" pitchFamily="34" charset="0"/>
              </a:rPr>
              <a:t>calcolando la distanza dal prototipo che rappresenta ciascuna classe.</a:t>
            </a:r>
            <a:endParaRPr lang="it-IT" dirty="0"/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D90B5792-1CBC-4652-9B12-13FED78AF1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31568" y="2118165"/>
            <a:ext cx="3800475" cy="333375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3CC55E9C-53F2-432A-96A3-AB6148DE7D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63240" y="2114474"/>
            <a:ext cx="1381125" cy="304800"/>
          </a:xfrm>
          <a:prstGeom prst="rect">
            <a:avLst/>
          </a:prstGeom>
        </p:spPr>
      </p:pic>
      <p:pic>
        <p:nvPicPr>
          <p:cNvPr id="20" name="Immagine 19">
            <a:extLst>
              <a:ext uri="{FF2B5EF4-FFF2-40B4-BE49-F238E27FC236}">
                <a16:creationId xmlns:a16="http://schemas.microsoft.com/office/drawing/2014/main" id="{8A876013-5690-4C92-B954-2A3BAD961F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04129" y="2399852"/>
            <a:ext cx="1009650" cy="276225"/>
          </a:xfrm>
          <a:prstGeom prst="rect">
            <a:avLst/>
          </a:prstGeom>
        </p:spPr>
      </p:pic>
      <p:pic>
        <p:nvPicPr>
          <p:cNvPr id="22" name="Immagine 21">
            <a:extLst>
              <a:ext uri="{FF2B5EF4-FFF2-40B4-BE49-F238E27FC236}">
                <a16:creationId xmlns:a16="http://schemas.microsoft.com/office/drawing/2014/main" id="{0CA70D73-68FE-4D48-958D-C5BE1ABDC54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5586" y="2700831"/>
            <a:ext cx="1828800" cy="304800"/>
          </a:xfrm>
          <a:prstGeom prst="rect">
            <a:avLst/>
          </a:prstGeom>
        </p:spPr>
      </p:pic>
      <p:pic>
        <p:nvPicPr>
          <p:cNvPr id="24" name="Immagine 23">
            <a:extLst>
              <a:ext uri="{FF2B5EF4-FFF2-40B4-BE49-F238E27FC236}">
                <a16:creationId xmlns:a16="http://schemas.microsoft.com/office/drawing/2014/main" id="{8469E32B-0866-4804-B92A-D17FE146671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52750" y="3044415"/>
            <a:ext cx="3238500" cy="400050"/>
          </a:xfrm>
          <a:prstGeom prst="rect">
            <a:avLst/>
          </a:prstGeom>
        </p:spPr>
      </p:pic>
      <p:pic>
        <p:nvPicPr>
          <p:cNvPr id="26" name="Immagine 25">
            <a:extLst>
              <a:ext uri="{FF2B5EF4-FFF2-40B4-BE49-F238E27FC236}">
                <a16:creationId xmlns:a16="http://schemas.microsoft.com/office/drawing/2014/main" id="{67A1B307-1E35-447F-8795-836E5201E81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97633" y="3506280"/>
            <a:ext cx="3057525" cy="342900"/>
          </a:xfrm>
          <a:prstGeom prst="rect">
            <a:avLst/>
          </a:prstGeom>
        </p:spPr>
      </p:pic>
      <p:pic>
        <p:nvPicPr>
          <p:cNvPr id="28" name="Immagine 27">
            <a:extLst>
              <a:ext uri="{FF2B5EF4-FFF2-40B4-BE49-F238E27FC236}">
                <a16:creationId xmlns:a16="http://schemas.microsoft.com/office/drawing/2014/main" id="{5587C509-4227-4625-81C9-6F161F275C39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-2764" b="2764"/>
          <a:stretch/>
        </p:blipFill>
        <p:spPr>
          <a:xfrm>
            <a:off x="2387777" y="4515199"/>
            <a:ext cx="4124325" cy="466725"/>
          </a:xfrm>
          <a:prstGeom prst="rect">
            <a:avLst/>
          </a:prstGeom>
        </p:spPr>
      </p:pic>
      <p:pic>
        <p:nvPicPr>
          <p:cNvPr id="30" name="Immagine 29">
            <a:extLst>
              <a:ext uri="{FF2B5EF4-FFF2-40B4-BE49-F238E27FC236}">
                <a16:creationId xmlns:a16="http://schemas.microsoft.com/office/drawing/2014/main" id="{0AD3A611-9E82-430D-B564-CAC9E32DBC3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770967" y="5728807"/>
            <a:ext cx="3076575" cy="314325"/>
          </a:xfrm>
          <a:prstGeom prst="rect">
            <a:avLst/>
          </a:prstGeom>
        </p:spPr>
      </p:pic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C6942E3B-6F79-4122-AB2D-3534B3A42A8C}"/>
              </a:ext>
            </a:extLst>
          </p:cNvPr>
          <p:cNvSpPr txBox="1"/>
          <p:nvPr/>
        </p:nvSpPr>
        <p:spPr>
          <a:xfrm>
            <a:off x="654671" y="2082208"/>
            <a:ext cx="30575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latin typeface="Arial" panose="020B0604020202020204" pitchFamily="34" charset="0"/>
              </a:rPr>
              <a:t>S</a:t>
            </a:r>
            <a:r>
              <a:rPr lang="it-IT" b="0" i="0" dirty="0">
                <a:effectLst/>
                <a:latin typeface="Arial" panose="020B0604020202020204" pitchFamily="34" charset="0"/>
              </a:rPr>
              <a:t>i consideri un support set</a:t>
            </a:r>
            <a:endParaRPr lang="it-IT" dirty="0"/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A82D5238-E8EE-4725-8468-88E62A3B9D16}"/>
              </a:ext>
            </a:extLst>
          </p:cNvPr>
          <p:cNvSpPr txBox="1"/>
          <p:nvPr/>
        </p:nvSpPr>
        <p:spPr>
          <a:xfrm>
            <a:off x="7296181" y="2059828"/>
            <a:ext cx="5241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con</a:t>
            </a:r>
          </a:p>
        </p:txBody>
      </p:sp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0BDE9931-D19F-4348-B2DD-7AA7326B5CD4}"/>
              </a:ext>
            </a:extLst>
          </p:cNvPr>
          <p:cNvSpPr txBox="1"/>
          <p:nvPr/>
        </p:nvSpPr>
        <p:spPr>
          <a:xfrm>
            <a:off x="659475" y="2353546"/>
            <a:ext cx="6281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Indico con       il set di esempi con label k, calcolo per ogni classe  </a:t>
            </a:r>
          </a:p>
        </p:txBody>
      </p:sp>
      <p:pic>
        <p:nvPicPr>
          <p:cNvPr id="18" name="Immagine 17">
            <a:extLst>
              <a:ext uri="{FF2B5EF4-FFF2-40B4-BE49-F238E27FC236}">
                <a16:creationId xmlns:a16="http://schemas.microsoft.com/office/drawing/2014/main" id="{93C70BD9-9819-48EE-9BFE-FFDA37D03C3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03963" y="2380803"/>
            <a:ext cx="352425" cy="314325"/>
          </a:xfrm>
          <a:prstGeom prst="rect">
            <a:avLst/>
          </a:prstGeom>
        </p:spPr>
      </p:pic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D961CB05-E815-483E-A89C-6D8BA3119776}"/>
              </a:ext>
            </a:extLst>
          </p:cNvPr>
          <p:cNvSpPr txBox="1"/>
          <p:nvPr/>
        </p:nvSpPr>
        <p:spPr>
          <a:xfrm>
            <a:off x="2461770" y="2630947"/>
            <a:ext cx="5398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funzione di </a:t>
            </a:r>
            <a:r>
              <a:rPr lang="it-IT" dirty="0" err="1"/>
              <a:t>embedding</a:t>
            </a:r>
            <a:r>
              <a:rPr lang="it-IT" dirty="0"/>
              <a:t> con </a:t>
            </a:r>
            <a:r>
              <a:rPr lang="it-IT" dirty="0" err="1"/>
              <a:t>phi</a:t>
            </a:r>
            <a:r>
              <a:rPr lang="it-IT" dirty="0"/>
              <a:t> parametro «</a:t>
            </a:r>
            <a:r>
              <a:rPr lang="it-IT" dirty="0" err="1"/>
              <a:t>learnable</a:t>
            </a:r>
            <a:r>
              <a:rPr lang="it-IT" dirty="0"/>
              <a:t>»</a:t>
            </a:r>
          </a:p>
        </p:txBody>
      </p:sp>
      <p:sp>
        <p:nvSpPr>
          <p:cNvPr id="39" name="CasellaDiTesto 38">
            <a:extLst>
              <a:ext uri="{FF2B5EF4-FFF2-40B4-BE49-F238E27FC236}">
                <a16:creationId xmlns:a16="http://schemas.microsoft.com/office/drawing/2014/main" id="{7591D2A8-C5A0-4181-86F0-27359D096243}"/>
              </a:ext>
            </a:extLst>
          </p:cNvPr>
          <p:cNvSpPr txBox="1"/>
          <p:nvPr/>
        </p:nvSpPr>
        <p:spPr>
          <a:xfrm>
            <a:off x="705586" y="5156918"/>
            <a:ext cx="5050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0" i="0" dirty="0">
                <a:effectLst/>
                <a:latin typeface="Arial" panose="020B0604020202020204" pitchFamily="34" charset="0"/>
              </a:rPr>
              <a:t>Il procedimento di learning si ha minimizzando: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2949379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07"/>
            <a:ext cx="9180512" cy="6872633"/>
          </a:xfrm>
          <a:prstGeom prst="rect">
            <a:avLst/>
          </a:prstGeom>
        </p:spPr>
      </p:pic>
      <p:sp>
        <p:nvSpPr>
          <p:cNvPr id="7" name="CasellaDiTesto 6"/>
          <p:cNvSpPr txBox="1"/>
          <p:nvPr/>
        </p:nvSpPr>
        <p:spPr>
          <a:xfrm>
            <a:off x="754144" y="867021"/>
            <a:ext cx="4663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Architettura Proposta</a:t>
            </a:r>
          </a:p>
        </p:txBody>
      </p:sp>
      <p:sp>
        <p:nvSpPr>
          <p:cNvPr id="12" name="Rettangolo 11"/>
          <p:cNvSpPr/>
          <p:nvPr/>
        </p:nvSpPr>
        <p:spPr>
          <a:xfrm>
            <a:off x="8255000" y="6366466"/>
            <a:ext cx="280763" cy="501650"/>
          </a:xfrm>
          <a:prstGeom prst="rect">
            <a:avLst/>
          </a:prstGeom>
          <a:solidFill>
            <a:srgbClr val="00305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003257"/>
              </a:solidFill>
            </a:endParaRPr>
          </a:p>
        </p:txBody>
      </p:sp>
      <p:sp>
        <p:nvSpPr>
          <p:cNvPr id="11" name="Segnaposto numero diapositiva 10"/>
          <p:cNvSpPr>
            <a:spLocks noGrp="1"/>
          </p:cNvSpPr>
          <p:nvPr>
            <p:ph type="sldNum" sz="quarter" idx="12"/>
          </p:nvPr>
        </p:nvSpPr>
        <p:spPr>
          <a:xfrm>
            <a:off x="6402163" y="6356350"/>
            <a:ext cx="2133600" cy="365125"/>
          </a:xfrm>
        </p:spPr>
        <p:txBody>
          <a:bodyPr/>
          <a:lstStyle/>
          <a:p>
            <a:fld id="{8EB8520A-26EA-DE4B-B141-4532FC98FF0E}" type="slidenum">
              <a:rPr lang="it-IT" b="1" smtClean="0">
                <a:solidFill>
                  <a:schemeClr val="bg1"/>
                </a:solidFill>
                <a:latin typeface="Arial"/>
                <a:cs typeface="Arial"/>
              </a:rPr>
              <a:pPr/>
              <a:t>7</a:t>
            </a:fld>
            <a:endParaRPr lang="it-IT" b="1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0" name="CasellaDiTesto 9"/>
          <p:cNvSpPr txBox="1"/>
          <p:nvPr/>
        </p:nvSpPr>
        <p:spPr>
          <a:xfrm>
            <a:off x="6278197" y="167259"/>
            <a:ext cx="24256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sz="800" b="1" dirty="0" err="1">
                <a:solidFill>
                  <a:schemeClr val="bg1"/>
                </a:solidFill>
                <a:latin typeface="Arial"/>
                <a:cs typeface="Arial"/>
              </a:rPr>
              <a:t>Few</a:t>
            </a:r>
            <a:r>
              <a:rPr lang="it-IT" sz="800" b="1" dirty="0">
                <a:solidFill>
                  <a:schemeClr val="bg1"/>
                </a:solidFill>
                <a:latin typeface="Arial"/>
                <a:cs typeface="Arial"/>
              </a:rPr>
              <a:t>-Shot learning with </a:t>
            </a:r>
            <a:r>
              <a:rPr lang="it-IT" sz="800" b="1" dirty="0" err="1">
                <a:solidFill>
                  <a:schemeClr val="bg1"/>
                </a:solidFill>
                <a:latin typeface="Arial"/>
                <a:cs typeface="Arial"/>
              </a:rPr>
              <a:t>Prototypical</a:t>
            </a:r>
            <a:r>
              <a:rPr lang="it-IT" sz="800" b="1" dirty="0">
                <a:solidFill>
                  <a:schemeClr val="bg1"/>
                </a:solidFill>
                <a:latin typeface="Arial"/>
                <a:cs typeface="Arial"/>
              </a:rPr>
              <a:t> Networks</a:t>
            </a:r>
          </a:p>
        </p:txBody>
      </p:sp>
      <p:sp>
        <p:nvSpPr>
          <p:cNvPr id="14" name="CasellaDiTesto 13"/>
          <p:cNvSpPr txBox="1"/>
          <p:nvPr/>
        </p:nvSpPr>
        <p:spPr>
          <a:xfrm>
            <a:off x="7627925" y="403482"/>
            <a:ext cx="107593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sz="800" dirty="0">
                <a:solidFill>
                  <a:schemeClr val="bg1"/>
                </a:solidFill>
                <a:latin typeface="Arial"/>
                <a:cs typeface="Arial"/>
              </a:rPr>
              <a:t>Firenze 31/03/2021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6F60E950-D5F0-486B-B00D-C17DF2B454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36" y="1328686"/>
            <a:ext cx="9087439" cy="2410953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695EFFF9-2763-463D-B2CF-FD6D4C6E5C5B}"/>
              </a:ext>
            </a:extLst>
          </p:cNvPr>
          <p:cNvSpPr txBox="1"/>
          <p:nvPr/>
        </p:nvSpPr>
        <p:spPr>
          <a:xfrm>
            <a:off x="4153902" y="917531"/>
            <a:ext cx="13263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(Chen et al.)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39D32C2A-4564-4B81-AB08-E2136B6B7DC2}"/>
              </a:ext>
            </a:extLst>
          </p:cNvPr>
          <p:cNvSpPr txBox="1"/>
          <p:nvPr/>
        </p:nvSpPr>
        <p:spPr>
          <a:xfrm>
            <a:off x="5936684" y="4263656"/>
            <a:ext cx="306455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FF0000"/>
                </a:solidFill>
              </a:rPr>
              <a:t>Baseline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FF0000"/>
                </a:solidFill>
              </a:rPr>
              <a:t>Baseline++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MAML (Finn et al.)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MatchingNet</a:t>
            </a:r>
            <a:r>
              <a:rPr lang="it-IT" dirty="0"/>
              <a:t> (</a:t>
            </a:r>
            <a:r>
              <a:rPr lang="it-IT" dirty="0" err="1"/>
              <a:t>Vinyals</a:t>
            </a:r>
            <a:r>
              <a:rPr lang="it-IT" dirty="0"/>
              <a:t> et al.)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RelationNet</a:t>
            </a:r>
            <a:r>
              <a:rPr lang="it-IT" dirty="0"/>
              <a:t> (</a:t>
            </a:r>
            <a:r>
              <a:rPr lang="it-IT" dirty="0" err="1"/>
              <a:t>Sung</a:t>
            </a:r>
            <a:r>
              <a:rPr lang="it-IT" dirty="0"/>
              <a:t> et al.)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F5B8BDBD-1DC8-4267-A1A3-26FA97FDD3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9235" y="4074292"/>
            <a:ext cx="3338807" cy="2282058"/>
          </a:xfrm>
          <a:prstGeom prst="rect">
            <a:avLst/>
          </a:prstGeom>
        </p:spPr>
      </p:pic>
      <p:cxnSp>
        <p:nvCxnSpPr>
          <p:cNvPr id="18" name="Connettore 2 17">
            <a:extLst>
              <a:ext uri="{FF2B5EF4-FFF2-40B4-BE49-F238E27FC236}">
                <a16:creationId xmlns:a16="http://schemas.microsoft.com/office/drawing/2014/main" id="{7D7F9F4B-950D-45E8-B103-55BCA7437A85}"/>
              </a:ext>
            </a:extLst>
          </p:cNvPr>
          <p:cNvCxnSpPr>
            <a:cxnSpLocks/>
          </p:cNvCxnSpPr>
          <p:nvPr/>
        </p:nvCxnSpPr>
        <p:spPr>
          <a:xfrm flipV="1">
            <a:off x="4572000" y="3610966"/>
            <a:ext cx="245097" cy="5903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90686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07"/>
            <a:ext cx="9180512" cy="6872633"/>
          </a:xfrm>
          <a:prstGeom prst="rect">
            <a:avLst/>
          </a:prstGeom>
        </p:spPr>
      </p:pic>
      <p:sp>
        <p:nvSpPr>
          <p:cNvPr id="7" name="CasellaDiTesto 6"/>
          <p:cNvSpPr txBox="1"/>
          <p:nvPr/>
        </p:nvSpPr>
        <p:spPr>
          <a:xfrm>
            <a:off x="754144" y="825198"/>
            <a:ext cx="4663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Architettura Proposta</a:t>
            </a:r>
          </a:p>
        </p:txBody>
      </p:sp>
      <p:sp>
        <p:nvSpPr>
          <p:cNvPr id="12" name="Rettangolo 11"/>
          <p:cNvSpPr/>
          <p:nvPr/>
        </p:nvSpPr>
        <p:spPr>
          <a:xfrm>
            <a:off x="8255000" y="6366466"/>
            <a:ext cx="280763" cy="501650"/>
          </a:xfrm>
          <a:prstGeom prst="rect">
            <a:avLst/>
          </a:prstGeom>
          <a:solidFill>
            <a:srgbClr val="00305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003257"/>
              </a:solidFill>
            </a:endParaRPr>
          </a:p>
        </p:txBody>
      </p:sp>
      <p:sp>
        <p:nvSpPr>
          <p:cNvPr id="11" name="Segnaposto numero diapositiva 10"/>
          <p:cNvSpPr>
            <a:spLocks noGrp="1"/>
          </p:cNvSpPr>
          <p:nvPr>
            <p:ph type="sldNum" sz="quarter" idx="12"/>
          </p:nvPr>
        </p:nvSpPr>
        <p:spPr>
          <a:xfrm>
            <a:off x="6402163" y="6356350"/>
            <a:ext cx="2133600" cy="365125"/>
          </a:xfrm>
        </p:spPr>
        <p:txBody>
          <a:bodyPr/>
          <a:lstStyle/>
          <a:p>
            <a:fld id="{8EB8520A-26EA-DE4B-B141-4532FC98FF0E}" type="slidenum">
              <a:rPr lang="it-IT" b="1" smtClean="0">
                <a:solidFill>
                  <a:schemeClr val="bg1"/>
                </a:solidFill>
                <a:latin typeface="Arial"/>
                <a:cs typeface="Arial"/>
              </a:rPr>
              <a:pPr/>
              <a:t>8</a:t>
            </a:fld>
            <a:endParaRPr lang="it-IT" b="1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0" name="CasellaDiTesto 9"/>
          <p:cNvSpPr txBox="1"/>
          <p:nvPr/>
        </p:nvSpPr>
        <p:spPr>
          <a:xfrm>
            <a:off x="6278197" y="167259"/>
            <a:ext cx="24256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sz="800" b="1" dirty="0" err="1">
                <a:solidFill>
                  <a:schemeClr val="bg1"/>
                </a:solidFill>
                <a:latin typeface="Arial"/>
                <a:cs typeface="Arial"/>
              </a:rPr>
              <a:t>Few</a:t>
            </a:r>
            <a:r>
              <a:rPr lang="it-IT" sz="800" b="1" dirty="0">
                <a:solidFill>
                  <a:schemeClr val="bg1"/>
                </a:solidFill>
                <a:latin typeface="Arial"/>
                <a:cs typeface="Arial"/>
              </a:rPr>
              <a:t>-Shot learning with </a:t>
            </a:r>
            <a:r>
              <a:rPr lang="it-IT" sz="800" b="1" dirty="0" err="1">
                <a:solidFill>
                  <a:schemeClr val="bg1"/>
                </a:solidFill>
                <a:latin typeface="Arial"/>
                <a:cs typeface="Arial"/>
              </a:rPr>
              <a:t>Prototypical</a:t>
            </a:r>
            <a:r>
              <a:rPr lang="it-IT" sz="800" b="1" dirty="0">
                <a:solidFill>
                  <a:schemeClr val="bg1"/>
                </a:solidFill>
                <a:latin typeface="Arial"/>
                <a:cs typeface="Arial"/>
              </a:rPr>
              <a:t> Networks</a:t>
            </a:r>
          </a:p>
        </p:txBody>
      </p:sp>
      <p:sp>
        <p:nvSpPr>
          <p:cNvPr id="14" name="CasellaDiTesto 13"/>
          <p:cNvSpPr txBox="1"/>
          <p:nvPr/>
        </p:nvSpPr>
        <p:spPr>
          <a:xfrm>
            <a:off x="7627925" y="403482"/>
            <a:ext cx="107593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sz="800" dirty="0">
                <a:solidFill>
                  <a:schemeClr val="bg1"/>
                </a:solidFill>
                <a:latin typeface="Arial"/>
                <a:cs typeface="Arial"/>
              </a:rPr>
              <a:t>Firenze 31/03/2021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695EFFF9-2763-463D-B2CF-FD6D4C6E5C5B}"/>
              </a:ext>
            </a:extLst>
          </p:cNvPr>
          <p:cNvSpPr txBox="1"/>
          <p:nvPr/>
        </p:nvSpPr>
        <p:spPr>
          <a:xfrm>
            <a:off x="4153902" y="871364"/>
            <a:ext cx="13263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(Chen et al.)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B2A3E0FA-942E-4EFA-93DA-116B11A897F1}"/>
              </a:ext>
            </a:extLst>
          </p:cNvPr>
          <p:cNvSpPr txBox="1"/>
          <p:nvPr/>
        </p:nvSpPr>
        <p:spPr>
          <a:xfrm>
            <a:off x="974794" y="1462321"/>
            <a:ext cx="7684604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0" i="0" dirty="0">
                <a:effectLst/>
                <a:latin typeface="Arial" panose="020B0604020202020204" pitchFamily="34" charset="0"/>
              </a:rPr>
              <a:t>Nel Meta-Training l’algoritmo seleziona </a:t>
            </a:r>
            <a:r>
              <a:rPr lang="it-IT" b="1" i="0" dirty="0">
                <a:effectLst/>
                <a:latin typeface="Arial" panose="020B0604020202020204" pitchFamily="34" charset="0"/>
              </a:rPr>
              <a:t>N</a:t>
            </a:r>
            <a:r>
              <a:rPr lang="it-IT" b="0" i="0" dirty="0">
                <a:effectLst/>
                <a:latin typeface="Arial" panose="020B0604020202020204" pitchFamily="34" charset="0"/>
              </a:rPr>
              <a:t> classi e preleva piccoli </a:t>
            </a:r>
            <a:r>
              <a:rPr lang="it-IT" b="1" i="0" dirty="0">
                <a:effectLst/>
                <a:latin typeface="Arial" panose="020B0604020202020204" pitchFamily="34" charset="0"/>
              </a:rPr>
              <a:t>Sb</a:t>
            </a:r>
            <a:r>
              <a:rPr lang="it-IT" b="0" i="0" dirty="0">
                <a:effectLst/>
                <a:latin typeface="Arial" panose="020B0604020202020204" pitchFamily="34" charset="0"/>
              </a:rPr>
              <a:t> (base support set) e </a:t>
            </a:r>
            <a:r>
              <a:rPr lang="it-IT" b="1" i="0" dirty="0" err="1">
                <a:effectLst/>
                <a:latin typeface="Arial" panose="020B0604020202020204" pitchFamily="34" charset="0"/>
              </a:rPr>
              <a:t>Qb</a:t>
            </a:r>
            <a:r>
              <a:rPr lang="it-IT" b="0" i="0" dirty="0">
                <a:effectLst/>
                <a:latin typeface="Arial" panose="020B0604020202020204" pitchFamily="34" charset="0"/>
              </a:rPr>
              <a:t> (base query set) dai dati delle classi selezionate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0" i="0" dirty="0">
                <a:effectLst/>
                <a:latin typeface="Arial" panose="020B0604020202020204" pitchFamily="34" charset="0"/>
              </a:rPr>
              <a:t>L’obiettivo è addestrare un modello di classificazione </a:t>
            </a:r>
            <a:r>
              <a:rPr lang="it-IT" b="1" i="0" dirty="0">
                <a:effectLst/>
                <a:latin typeface="Arial" panose="020B0604020202020204" pitchFamily="34" charset="0"/>
              </a:rPr>
              <a:t>M</a:t>
            </a:r>
            <a:r>
              <a:rPr lang="it-IT" b="0" i="0" dirty="0">
                <a:effectLst/>
                <a:latin typeface="Arial" panose="020B0604020202020204" pitchFamily="34" charset="0"/>
              </a:rPr>
              <a:t> che minimizzi la </a:t>
            </a:r>
            <a:r>
              <a:rPr lang="it-IT" b="1" i="0" dirty="0" err="1">
                <a:effectLst/>
                <a:latin typeface="Arial" panose="020B0604020202020204" pitchFamily="34" charset="0"/>
              </a:rPr>
              <a:t>loss</a:t>
            </a:r>
            <a:r>
              <a:rPr lang="it-IT" b="1" i="0" dirty="0">
                <a:effectLst/>
                <a:latin typeface="Arial" panose="020B0604020202020204" pitchFamily="34" charset="0"/>
              </a:rPr>
              <a:t> N-way </a:t>
            </a:r>
            <a:r>
              <a:rPr lang="it-IT" b="0" i="0" dirty="0">
                <a:effectLst/>
                <a:latin typeface="Arial" panose="020B0604020202020204" pitchFamily="34" charset="0"/>
              </a:rPr>
              <a:t>di predizione dei campioni nel query set </a:t>
            </a:r>
            <a:r>
              <a:rPr lang="it-IT" b="1" i="0" dirty="0" err="1">
                <a:effectLst/>
                <a:latin typeface="Arial" panose="020B0604020202020204" pitchFamily="34" charset="0"/>
              </a:rPr>
              <a:t>Qb</a:t>
            </a:r>
            <a:endParaRPr lang="it-IT" b="1" dirty="0"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b="0" i="0" dirty="0">
              <a:effectLst/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0" i="0" dirty="0">
                <a:effectLst/>
                <a:latin typeface="Arial" panose="020B0604020202020204" pitchFamily="34" charset="0"/>
              </a:rPr>
              <a:t>Il classificatore </a:t>
            </a:r>
            <a:r>
              <a:rPr lang="it-IT" b="1" i="0" dirty="0">
                <a:effectLst/>
                <a:latin typeface="Arial" panose="020B0604020202020204" pitchFamily="34" charset="0"/>
              </a:rPr>
              <a:t>M</a:t>
            </a:r>
            <a:r>
              <a:rPr lang="it-IT" b="0" i="0" dirty="0">
                <a:effectLst/>
                <a:latin typeface="Arial" panose="020B0604020202020204" pitchFamily="34" charset="0"/>
              </a:rPr>
              <a:t> è condizionato dal support set </a:t>
            </a:r>
            <a:r>
              <a:rPr lang="it-IT" b="1" i="0" dirty="0">
                <a:effectLst/>
                <a:latin typeface="Arial" panose="020B0604020202020204" pitchFamily="34" charset="0"/>
              </a:rPr>
              <a:t>Sb</a:t>
            </a:r>
            <a:r>
              <a:rPr lang="it-IT" b="0" i="0" dirty="0">
                <a:effectLst/>
                <a:latin typeface="Arial" panose="020B0604020202020204" pitchFamily="34" charset="0"/>
              </a:rPr>
              <a:t> fornito, un metodo di meta learning pu</a:t>
            </a:r>
            <a:r>
              <a:rPr lang="it-IT" dirty="0">
                <a:latin typeface="Arial" panose="020B0604020202020204" pitchFamily="34" charset="0"/>
              </a:rPr>
              <a:t>ò</a:t>
            </a:r>
            <a:r>
              <a:rPr lang="it-IT" b="0" i="0" dirty="0">
                <a:effectLst/>
                <a:latin typeface="Arial" panose="020B0604020202020204" pitchFamily="34" charset="0"/>
              </a:rPr>
              <a:t> apprendere come studiare da dati e label limitate tramite il training di una collezione di tasks (episodi)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0" i="0" dirty="0">
                <a:effectLst/>
                <a:latin typeface="Arial" panose="020B0604020202020204" pitchFamily="34" charset="0"/>
              </a:rPr>
              <a:t>Nella fase di Meta-Testing invece, tutti i dati </a:t>
            </a:r>
            <a:r>
              <a:rPr lang="it-IT" b="0" i="0" dirty="0" err="1">
                <a:effectLst/>
                <a:latin typeface="Arial" panose="020B0604020202020204" pitchFamily="34" charset="0"/>
              </a:rPr>
              <a:t>novel</a:t>
            </a:r>
            <a:r>
              <a:rPr lang="it-IT" b="0" i="0" dirty="0">
                <a:effectLst/>
                <a:latin typeface="Arial" panose="020B0604020202020204" pitchFamily="34" charset="0"/>
              </a:rPr>
              <a:t> class </a:t>
            </a:r>
            <a:r>
              <a:rPr lang="it-IT" b="1" i="0" dirty="0" err="1">
                <a:effectLst/>
                <a:latin typeface="Arial" panose="020B0604020202020204" pitchFamily="34" charset="0"/>
              </a:rPr>
              <a:t>Xn</a:t>
            </a:r>
            <a:r>
              <a:rPr lang="it-IT" b="0" i="0" dirty="0">
                <a:effectLst/>
                <a:latin typeface="Arial" panose="020B0604020202020204" pitchFamily="34" charset="0"/>
              </a:rPr>
              <a:t> sono considerati come il support set per classi </a:t>
            </a:r>
            <a:r>
              <a:rPr lang="it-IT" b="0" i="0" dirty="0" err="1">
                <a:effectLst/>
                <a:latin typeface="Arial" panose="020B0604020202020204" pitchFamily="34" charset="0"/>
              </a:rPr>
              <a:t>novel</a:t>
            </a:r>
            <a:r>
              <a:rPr lang="it-IT" b="0" i="0" dirty="0">
                <a:effectLst/>
                <a:latin typeface="Arial" panose="020B0604020202020204" pitchFamily="34" charset="0"/>
              </a:rPr>
              <a:t> </a:t>
            </a:r>
            <a:r>
              <a:rPr lang="it-IT" b="1" i="0" dirty="0">
                <a:effectLst/>
                <a:latin typeface="Arial" panose="020B0604020202020204" pitchFamily="34" charset="0"/>
              </a:rPr>
              <a:t>Sn</a:t>
            </a:r>
            <a:r>
              <a:rPr lang="it-IT" b="0" i="0" dirty="0">
                <a:effectLst/>
                <a:latin typeface="Arial" panose="020B0604020202020204" pitchFamily="34" charset="0"/>
              </a:rPr>
              <a:t> e sempre lo stesso classificatore </a:t>
            </a:r>
            <a:r>
              <a:rPr lang="it-IT" b="1" i="0" dirty="0">
                <a:effectLst/>
                <a:latin typeface="Arial" panose="020B0604020202020204" pitchFamily="34" charset="0"/>
              </a:rPr>
              <a:t>M</a:t>
            </a:r>
            <a:r>
              <a:rPr lang="it-IT" b="0" i="0" dirty="0">
                <a:effectLst/>
                <a:latin typeface="Arial" panose="020B0604020202020204" pitchFamily="34" charset="0"/>
              </a:rPr>
              <a:t> viene adottato per predire le </a:t>
            </a:r>
            <a:r>
              <a:rPr lang="it-IT" b="0" i="0" dirty="0" err="1">
                <a:effectLst/>
                <a:latin typeface="Arial" panose="020B0604020202020204" pitchFamily="34" charset="0"/>
              </a:rPr>
              <a:t>novel</a:t>
            </a:r>
            <a:r>
              <a:rPr lang="it-IT" b="0" i="0" dirty="0">
                <a:effectLst/>
                <a:latin typeface="Arial" panose="020B0604020202020204" pitchFamily="34" charset="0"/>
              </a:rPr>
              <a:t> classes con il nuovo support set </a:t>
            </a:r>
            <a:r>
              <a:rPr lang="it-IT" b="1" i="0" dirty="0">
                <a:effectLst/>
                <a:latin typeface="Arial" panose="020B0604020202020204" pitchFamily="34" charset="0"/>
              </a:rPr>
              <a:t>Sn</a:t>
            </a:r>
            <a:endParaRPr lang="it-IT" b="0" i="0" dirty="0">
              <a:effectLst/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b="0" i="0" dirty="0"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84397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07"/>
            <a:ext cx="9180512" cy="6872633"/>
          </a:xfrm>
          <a:prstGeom prst="rect">
            <a:avLst/>
          </a:prstGeom>
        </p:spPr>
      </p:pic>
      <p:sp>
        <p:nvSpPr>
          <p:cNvPr id="7" name="CasellaDiTesto 6"/>
          <p:cNvSpPr txBox="1"/>
          <p:nvPr/>
        </p:nvSpPr>
        <p:spPr>
          <a:xfrm>
            <a:off x="698023" y="745998"/>
            <a:ext cx="4663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Feature </a:t>
            </a:r>
            <a:r>
              <a:rPr lang="it-IT" sz="2400" b="1" dirty="0" err="1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Backbones</a:t>
            </a:r>
            <a:endParaRPr lang="it-IT" sz="2400" b="1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8" name="CasellaDiTesto 7"/>
          <p:cNvSpPr txBox="1"/>
          <p:nvPr/>
        </p:nvSpPr>
        <p:spPr>
          <a:xfrm>
            <a:off x="306097" y="1263421"/>
            <a:ext cx="1524776" cy="4801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it-IT" b="1" dirty="0">
              <a:latin typeface="Arial"/>
              <a:cs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b="1" dirty="0">
              <a:latin typeface="Arial"/>
              <a:cs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b="1" dirty="0">
              <a:latin typeface="Arial"/>
              <a:cs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>
                <a:latin typeface="Arial"/>
                <a:cs typeface="Arial"/>
              </a:rPr>
              <a:t>Conv4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>
                <a:latin typeface="Arial"/>
                <a:cs typeface="Arial"/>
              </a:rPr>
              <a:t>Conv6 </a:t>
            </a:r>
          </a:p>
          <a:p>
            <a:endParaRPr lang="it-IT" dirty="0">
              <a:latin typeface="Arial"/>
              <a:cs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>
              <a:latin typeface="Arial"/>
              <a:cs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>
              <a:latin typeface="Arial"/>
              <a:cs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>
              <a:latin typeface="Arial"/>
              <a:cs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>
              <a:latin typeface="Arial"/>
              <a:cs typeface="Arial"/>
            </a:endParaRPr>
          </a:p>
          <a:p>
            <a:endParaRPr lang="it-IT" dirty="0">
              <a:latin typeface="Arial"/>
              <a:cs typeface="Arial"/>
            </a:endParaRPr>
          </a:p>
          <a:p>
            <a:endParaRPr lang="it-IT" dirty="0">
              <a:latin typeface="Arial"/>
              <a:cs typeface="Arial"/>
            </a:endParaRPr>
          </a:p>
          <a:p>
            <a:endParaRPr lang="it-IT" dirty="0">
              <a:latin typeface="Arial"/>
              <a:cs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>
                <a:latin typeface="Arial"/>
                <a:cs typeface="Arial"/>
              </a:rPr>
              <a:t>ResNet10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>
                <a:latin typeface="Arial"/>
                <a:cs typeface="Arial"/>
              </a:rPr>
              <a:t>ResNet18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>
                <a:latin typeface="Arial"/>
                <a:cs typeface="Arial"/>
              </a:rPr>
              <a:t>ResNet34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>
              <a:latin typeface="Arial"/>
              <a:cs typeface="Arial"/>
            </a:endParaRPr>
          </a:p>
        </p:txBody>
      </p:sp>
      <p:sp>
        <p:nvSpPr>
          <p:cNvPr id="12" name="Rettangolo 11"/>
          <p:cNvSpPr/>
          <p:nvPr/>
        </p:nvSpPr>
        <p:spPr>
          <a:xfrm>
            <a:off x="8255000" y="6366466"/>
            <a:ext cx="280763" cy="501650"/>
          </a:xfrm>
          <a:prstGeom prst="rect">
            <a:avLst/>
          </a:prstGeom>
          <a:solidFill>
            <a:srgbClr val="00305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003257"/>
              </a:solidFill>
            </a:endParaRPr>
          </a:p>
        </p:txBody>
      </p:sp>
      <p:sp>
        <p:nvSpPr>
          <p:cNvPr id="11" name="Segnaposto numero diapositiva 10"/>
          <p:cNvSpPr>
            <a:spLocks noGrp="1"/>
          </p:cNvSpPr>
          <p:nvPr>
            <p:ph type="sldNum" sz="quarter" idx="12"/>
          </p:nvPr>
        </p:nvSpPr>
        <p:spPr>
          <a:xfrm>
            <a:off x="6402163" y="6356350"/>
            <a:ext cx="2133600" cy="365125"/>
          </a:xfrm>
        </p:spPr>
        <p:txBody>
          <a:bodyPr/>
          <a:lstStyle/>
          <a:p>
            <a:fld id="{8EB8520A-26EA-DE4B-B141-4532FC98FF0E}" type="slidenum">
              <a:rPr lang="it-IT" b="1" smtClean="0">
                <a:solidFill>
                  <a:schemeClr val="bg1"/>
                </a:solidFill>
                <a:latin typeface="Arial"/>
                <a:cs typeface="Arial"/>
              </a:rPr>
              <a:pPr/>
              <a:t>9</a:t>
            </a:fld>
            <a:endParaRPr lang="it-IT" b="1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0" name="CasellaDiTesto 9"/>
          <p:cNvSpPr txBox="1"/>
          <p:nvPr/>
        </p:nvSpPr>
        <p:spPr>
          <a:xfrm>
            <a:off x="6278197" y="167259"/>
            <a:ext cx="24256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sz="800" b="1" dirty="0" err="1">
                <a:solidFill>
                  <a:schemeClr val="bg1"/>
                </a:solidFill>
                <a:latin typeface="Arial"/>
                <a:cs typeface="Arial"/>
              </a:rPr>
              <a:t>Few</a:t>
            </a:r>
            <a:r>
              <a:rPr lang="it-IT" sz="800" b="1" dirty="0">
                <a:solidFill>
                  <a:schemeClr val="bg1"/>
                </a:solidFill>
                <a:latin typeface="Arial"/>
                <a:cs typeface="Arial"/>
              </a:rPr>
              <a:t>-Shot learning with </a:t>
            </a:r>
            <a:r>
              <a:rPr lang="it-IT" sz="800" b="1" dirty="0" err="1">
                <a:solidFill>
                  <a:schemeClr val="bg1"/>
                </a:solidFill>
                <a:latin typeface="Arial"/>
                <a:cs typeface="Arial"/>
              </a:rPr>
              <a:t>Prototypical</a:t>
            </a:r>
            <a:r>
              <a:rPr lang="it-IT" sz="800" b="1" dirty="0">
                <a:solidFill>
                  <a:schemeClr val="bg1"/>
                </a:solidFill>
                <a:latin typeface="Arial"/>
                <a:cs typeface="Arial"/>
              </a:rPr>
              <a:t> Networks</a:t>
            </a:r>
          </a:p>
        </p:txBody>
      </p:sp>
      <p:sp>
        <p:nvSpPr>
          <p:cNvPr id="14" name="CasellaDiTesto 13"/>
          <p:cNvSpPr txBox="1"/>
          <p:nvPr/>
        </p:nvSpPr>
        <p:spPr>
          <a:xfrm>
            <a:off x="7627925" y="403482"/>
            <a:ext cx="107593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sz="800" dirty="0">
                <a:solidFill>
                  <a:schemeClr val="bg1"/>
                </a:solidFill>
                <a:latin typeface="Arial"/>
                <a:cs typeface="Arial"/>
              </a:rPr>
              <a:t>Firenze 31/03/2021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2B49066F-BFF0-43EF-8589-3579012F86AD}"/>
              </a:ext>
            </a:extLst>
          </p:cNvPr>
          <p:cNvSpPr txBox="1"/>
          <p:nvPr/>
        </p:nvSpPr>
        <p:spPr>
          <a:xfrm>
            <a:off x="1548776" y="1370827"/>
            <a:ext cx="7624597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0" i="0" dirty="0">
                <a:effectLst/>
                <a:latin typeface="Arial" panose="020B0604020202020204" pitchFamily="34" charset="0"/>
              </a:rPr>
              <a:t>Implementate nella classe </a:t>
            </a:r>
            <a:r>
              <a:rPr lang="it-IT" b="1" i="0" dirty="0" err="1">
                <a:effectLst/>
                <a:latin typeface="Arial" panose="020B0604020202020204" pitchFamily="34" charset="0"/>
              </a:rPr>
              <a:t>ConvNet</a:t>
            </a:r>
            <a:r>
              <a:rPr lang="it-IT" b="0" i="0" dirty="0">
                <a:effectLst/>
                <a:latin typeface="Arial" panose="020B0604020202020204" pitchFamily="34" charset="0"/>
              </a:rPr>
              <a:t> che usa 4 blocchi </a:t>
            </a:r>
            <a:r>
              <a:rPr lang="it-IT" b="0" i="0" dirty="0" err="1">
                <a:effectLst/>
                <a:latin typeface="Arial" panose="020B0604020202020204" pitchFamily="34" charset="0"/>
              </a:rPr>
              <a:t>convoluzionali</a:t>
            </a:r>
            <a:r>
              <a:rPr lang="it-IT" b="0" i="0" dirty="0">
                <a:effectLst/>
                <a:latin typeface="Arial" panose="020B0604020202020204" pitchFamily="34" charset="0"/>
              </a:rPr>
              <a:t> con pooling e nel caso della Conv6 due blocchi </a:t>
            </a:r>
            <a:r>
              <a:rPr lang="it-IT" b="0" i="0" dirty="0" err="1">
                <a:effectLst/>
                <a:latin typeface="Arial" panose="020B0604020202020204" pitchFamily="34" charset="0"/>
              </a:rPr>
              <a:t>convoluzionali</a:t>
            </a:r>
            <a:r>
              <a:rPr lang="it-IT" b="0" i="0" dirty="0">
                <a:effectLst/>
                <a:latin typeface="Arial" panose="020B0604020202020204" pitchFamily="34" charset="0"/>
              </a:rPr>
              <a:t> aggiuntivi senza pooling. Ogni blocco </a:t>
            </a:r>
            <a:r>
              <a:rPr lang="it-IT" b="0" i="0" dirty="0" err="1">
                <a:effectLst/>
                <a:latin typeface="Arial" panose="020B0604020202020204" pitchFamily="34" charset="0"/>
              </a:rPr>
              <a:t>convoluzionale</a:t>
            </a:r>
            <a:r>
              <a:rPr lang="it-IT" b="0" i="0" dirty="0">
                <a:effectLst/>
                <a:latin typeface="Arial" panose="020B0604020202020204" pitchFamily="34" charset="0"/>
              </a:rPr>
              <a:t> è realizzato </a:t>
            </a:r>
            <a:r>
              <a:rPr lang="it-IT" dirty="0">
                <a:latin typeface="Arial" panose="020B0604020202020204" pitchFamily="34" charset="0"/>
              </a:rPr>
              <a:t>con </a:t>
            </a:r>
            <a:r>
              <a:rPr lang="it-IT" b="1" i="0" dirty="0" err="1">
                <a:effectLst/>
                <a:latin typeface="Arial" panose="020B0604020202020204" pitchFamily="34" charset="0"/>
              </a:rPr>
              <a:t>torch.nn</a:t>
            </a:r>
            <a:r>
              <a:rPr lang="it-IT" b="1" i="0" dirty="0">
                <a:effectLst/>
                <a:latin typeface="Arial" panose="020B0604020202020204" pitchFamily="34" charset="0"/>
              </a:rPr>
              <a:t> </a:t>
            </a:r>
            <a:r>
              <a:rPr lang="it-IT" b="0" i="0" dirty="0">
                <a:effectLst/>
                <a:latin typeface="Arial" panose="020B0604020202020204" pitchFamily="34" charset="0"/>
              </a:rPr>
              <a:t>ed ha come attributi: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>
                <a:latin typeface="Arial" panose="020B0604020202020204" pitchFamily="34" charset="0"/>
              </a:rPr>
              <a:t>D</a:t>
            </a:r>
            <a:r>
              <a:rPr lang="it-IT" b="1" i="0" dirty="0">
                <a:effectLst/>
                <a:latin typeface="Arial" panose="020B0604020202020204" pitchFamily="34" charset="0"/>
              </a:rPr>
              <a:t>imensione </a:t>
            </a:r>
            <a:r>
              <a:rPr lang="it-IT" b="1" dirty="0">
                <a:latin typeface="Arial" panose="020B0604020202020204" pitchFamily="34" charset="0"/>
              </a:rPr>
              <a:t>di</a:t>
            </a:r>
            <a:r>
              <a:rPr lang="it-IT" b="1" i="0" dirty="0">
                <a:effectLst/>
                <a:latin typeface="Arial" panose="020B0604020202020204" pitchFamily="34" charset="0"/>
              </a:rPr>
              <a:t> ingresso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>
                <a:latin typeface="Arial" panose="020B0604020202020204" pitchFamily="34" charset="0"/>
              </a:rPr>
              <a:t>Dimensione </a:t>
            </a:r>
            <a:r>
              <a:rPr lang="it-IT" b="1" i="0" dirty="0">
                <a:effectLst/>
                <a:latin typeface="Arial" panose="020B0604020202020204" pitchFamily="34" charset="0"/>
              </a:rPr>
              <a:t>di uscita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>
                <a:latin typeface="Arial" panose="020B0604020202020204" pitchFamily="34" charset="0"/>
              </a:rPr>
              <a:t>C</a:t>
            </a:r>
            <a:r>
              <a:rPr lang="it-IT" b="1" i="0" dirty="0">
                <a:effectLst/>
                <a:latin typeface="Arial" panose="020B0604020202020204" pitchFamily="34" charset="0"/>
              </a:rPr>
              <a:t>onvoluzione 2d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>
                <a:latin typeface="Arial" panose="020B0604020202020204" pitchFamily="34" charset="0"/>
              </a:rPr>
              <a:t>B</a:t>
            </a:r>
            <a:r>
              <a:rPr lang="it-IT" b="1" i="0" dirty="0">
                <a:effectLst/>
                <a:latin typeface="Arial" panose="020B0604020202020204" pitchFamily="34" charset="0"/>
              </a:rPr>
              <a:t>atch </a:t>
            </a:r>
            <a:r>
              <a:rPr lang="it-IT" b="1" i="0" dirty="0" err="1">
                <a:effectLst/>
                <a:latin typeface="Arial" panose="020B0604020202020204" pitchFamily="34" charset="0"/>
              </a:rPr>
              <a:t>norm</a:t>
            </a:r>
            <a:r>
              <a:rPr lang="it-IT" b="1" i="0" dirty="0">
                <a:effectLst/>
                <a:latin typeface="Arial" panose="020B0604020202020204" pitchFamily="34" charset="0"/>
              </a:rPr>
              <a:t> 2d  </a:t>
            </a:r>
            <a:endParaRPr lang="it-IT" b="1" dirty="0"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latin typeface="Arial" panose="020B0604020202020204" pitchFamily="34" charset="0"/>
              </a:rPr>
              <a:t>F</a:t>
            </a:r>
            <a:r>
              <a:rPr lang="it-IT" i="0" dirty="0">
                <a:effectLst/>
                <a:latin typeface="Arial" panose="020B0604020202020204" pitchFamily="34" charset="0"/>
              </a:rPr>
              <a:t>unzione di attivazione </a:t>
            </a:r>
            <a:r>
              <a:rPr lang="it-IT" b="1" i="0" dirty="0" err="1">
                <a:effectLst/>
                <a:latin typeface="Arial" panose="020B0604020202020204" pitchFamily="34" charset="0"/>
              </a:rPr>
              <a:t>ReLU</a:t>
            </a:r>
            <a:endParaRPr lang="it-IT" b="1" dirty="0"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i="1" u="sng" dirty="0">
                <a:latin typeface="Arial" panose="020B0604020202020204" pitchFamily="34" charset="0"/>
              </a:rPr>
              <a:t>(nei primi 4 blocchi </a:t>
            </a:r>
            <a:r>
              <a:rPr lang="it-IT" b="0" i="1" u="sng" dirty="0">
                <a:effectLst/>
                <a:latin typeface="Arial" panose="020B0604020202020204" pitchFamily="34" charset="0"/>
              </a:rPr>
              <a:t>max pooling 2d)</a:t>
            </a:r>
            <a:endParaRPr lang="it-IT" i="1" u="sng" dirty="0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7BD4A962-8B7B-444D-8E49-30772DFB7E0E}"/>
              </a:ext>
            </a:extLst>
          </p:cNvPr>
          <p:cNvSpPr txBox="1"/>
          <p:nvPr/>
        </p:nvSpPr>
        <p:spPr>
          <a:xfrm>
            <a:off x="2076728" y="4680840"/>
            <a:ext cx="656869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it-IT" dirty="0">
                <a:solidFill>
                  <a:srgbClr val="000000"/>
                </a:solidFill>
                <a:latin typeface="Arial" panose="020B0604020202020204" pitchFamily="34" charset="0"/>
              </a:rPr>
              <a:t>C</a:t>
            </a:r>
            <a:r>
              <a:rPr lang="it-IT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omposte da blocchi semplici caratterizzati da: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it-IT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Dimensione di ingresso e uscita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000000"/>
                </a:solidFill>
                <a:latin typeface="Arial" panose="020B0604020202020204" pitchFamily="34" charset="0"/>
              </a:rPr>
              <a:t>D</a:t>
            </a:r>
            <a:r>
              <a:rPr lang="it-IT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ue strati di </a:t>
            </a:r>
            <a:r>
              <a:rPr lang="it-IT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convoluzione 2d </a:t>
            </a:r>
            <a:r>
              <a:rPr lang="it-IT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</a:t>
            </a:r>
            <a:r>
              <a:rPr lang="it-IT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batch </a:t>
            </a:r>
            <a:r>
              <a:rPr lang="it-IT" b="1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norm</a:t>
            </a:r>
            <a:r>
              <a:rPr lang="it-IT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000000"/>
                </a:solidFill>
                <a:latin typeface="Arial" panose="020B0604020202020204" pitchFamily="34" charset="0"/>
              </a:rPr>
              <a:t>D</a:t>
            </a:r>
            <a:r>
              <a:rPr lang="it-IT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ue </a:t>
            </a:r>
            <a:r>
              <a:rPr lang="it-IT" b="1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ReLU</a:t>
            </a:r>
            <a:endParaRPr lang="it-IT" b="1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6" name="Parentesi graffa aperta 5">
            <a:extLst>
              <a:ext uri="{FF2B5EF4-FFF2-40B4-BE49-F238E27FC236}">
                <a16:creationId xmlns:a16="http://schemas.microsoft.com/office/drawing/2014/main" id="{AEBBB744-06C8-4763-9EAC-2C6C991715B0}"/>
              </a:ext>
            </a:extLst>
          </p:cNvPr>
          <p:cNvSpPr/>
          <p:nvPr/>
        </p:nvSpPr>
        <p:spPr>
          <a:xfrm>
            <a:off x="1915716" y="4680840"/>
            <a:ext cx="215719" cy="1200329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Parentesi graffa aperta 16">
            <a:extLst>
              <a:ext uri="{FF2B5EF4-FFF2-40B4-BE49-F238E27FC236}">
                <a16:creationId xmlns:a16="http://schemas.microsoft.com/office/drawing/2014/main" id="{97925F0D-F776-4CFD-A6A9-A4B3F3E7830D}"/>
              </a:ext>
            </a:extLst>
          </p:cNvPr>
          <p:cNvSpPr/>
          <p:nvPr/>
        </p:nvSpPr>
        <p:spPr>
          <a:xfrm>
            <a:off x="1415421" y="1419178"/>
            <a:ext cx="266709" cy="2680924"/>
          </a:xfrm>
          <a:prstGeom prst="leftBrace">
            <a:avLst>
              <a:gd name="adj1" fmla="val 8333"/>
              <a:gd name="adj2" fmla="val 37693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4877729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2089</TotalTime>
  <Words>2740</Words>
  <Application>Microsoft Office PowerPoint</Application>
  <PresentationFormat>Presentazione su schermo (4:3)</PresentationFormat>
  <Paragraphs>346</Paragraphs>
  <Slides>26</Slides>
  <Notes>25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26</vt:i4>
      </vt:variant>
    </vt:vector>
  </HeadingPairs>
  <TitlesOfParts>
    <vt:vector size="32" baseType="lpstr">
      <vt:lpstr>Arial</vt:lpstr>
      <vt:lpstr>Calibri</vt:lpstr>
      <vt:lpstr>JetBrains Mono</vt:lpstr>
      <vt:lpstr>NimbusRomNo9L-Regu</vt:lpstr>
      <vt:lpstr>SFMono-Regular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di PowerPoint</dc:title>
  <dc:creator>susanna</dc:creator>
  <cp:lastModifiedBy>Edaordo Re</cp:lastModifiedBy>
  <cp:revision>139</cp:revision>
  <dcterms:created xsi:type="dcterms:W3CDTF">2012-12-06T09:21:12Z</dcterms:created>
  <dcterms:modified xsi:type="dcterms:W3CDTF">2021-03-30T08:27:33Z</dcterms:modified>
</cp:coreProperties>
</file>